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27"/>
  </p:notesMasterIdLst>
  <p:sldIdLst>
    <p:sldId id="256" r:id="rId2"/>
    <p:sldId id="278" r:id="rId3"/>
    <p:sldId id="258" r:id="rId4"/>
    <p:sldId id="260" r:id="rId5"/>
    <p:sldId id="266" r:id="rId6"/>
    <p:sldId id="261" r:id="rId7"/>
    <p:sldId id="279" r:id="rId8"/>
    <p:sldId id="280" r:id="rId9"/>
    <p:sldId id="281" r:id="rId10"/>
    <p:sldId id="282" r:id="rId11"/>
    <p:sldId id="289" r:id="rId12"/>
    <p:sldId id="284" r:id="rId13"/>
    <p:sldId id="283" r:id="rId14"/>
    <p:sldId id="262" r:id="rId15"/>
    <p:sldId id="268" r:id="rId16"/>
    <p:sldId id="271" r:id="rId17"/>
    <p:sldId id="287" r:id="rId18"/>
    <p:sldId id="272" r:id="rId19"/>
    <p:sldId id="288" r:id="rId20"/>
    <p:sldId id="263" r:id="rId21"/>
    <p:sldId id="285" r:id="rId22"/>
    <p:sldId id="273" r:id="rId23"/>
    <p:sldId id="276" r:id="rId24"/>
    <p:sldId id="277" r:id="rId25"/>
    <p:sldId id="28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03" autoAdjust="0"/>
  </p:normalViewPr>
  <p:slideViewPr>
    <p:cSldViewPr snapToGrid="0" snapToObjects="1">
      <p:cViewPr varScale="1">
        <p:scale>
          <a:sx n="72" d="100"/>
          <a:sy n="72" d="100"/>
        </p:scale>
        <p:origin x="-19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8.jpeg"/></Relationships>
</file>

<file path=ppt/diagrams/_rels/data3.xml.rels><?xml version="1.0" encoding="UTF-8" standalone="yes"?>
<Relationships xmlns="http://schemas.openxmlformats.org/package/2006/relationships"><Relationship Id="rId1" Type="http://schemas.openxmlformats.org/officeDocument/2006/relationships/image" Target="../media/image8.jpeg"/></Relationships>
</file>

<file path=ppt/diagrams/_rels/data4.xml.rels><?xml version="1.0" encoding="UTF-8" standalone="yes"?>
<Relationships xmlns="http://schemas.openxmlformats.org/package/2006/relationships"><Relationship Id="rId1" Type="http://schemas.openxmlformats.org/officeDocument/2006/relationships/image" Target="../media/image8.jpeg"/></Relationships>
</file>

<file path=ppt/diagrams/_rels/data5.xml.rels><?xml version="1.0" encoding="UTF-8" standalone="yes"?>
<Relationships xmlns="http://schemas.openxmlformats.org/package/2006/relationships"><Relationship Id="rId1" Type="http://schemas.openxmlformats.org/officeDocument/2006/relationships/image" Target="../media/image8.jpeg"/></Relationships>
</file>

<file path=ppt/diagrams/_rels/data6.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image" Target="../media/image20.JPG"/><Relationship Id="rId3" Type="http://schemas.openxmlformats.org/officeDocument/2006/relationships/image" Target="../media/image21.JPG"/></Relationships>
</file>

<file path=ppt/diagrams/_rels/drawing2.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61051-6D2D-0A4B-934F-E028A2151839}" type="doc">
      <dgm:prSet loTypeId="urn:microsoft.com/office/officeart/2005/8/layout/cycle8" loCatId="" qsTypeId="urn:microsoft.com/office/officeart/2005/8/quickstyle/3D4" qsCatId="3D" csTypeId="urn:microsoft.com/office/officeart/2005/8/colors/accent1_2" csCatId="accent1" phldr="1"/>
      <dgm:spPr/>
    </dgm:pt>
    <dgm:pt modelId="{E55C71E0-AC35-DB4B-B850-A77C5DFE4DD4}">
      <dgm:prSet phldrT="[Text]"/>
      <dgm:spPr/>
      <dgm:t>
        <a:bodyPr/>
        <a:lstStyle/>
        <a:p>
          <a:r>
            <a:rPr lang="en-US" dirty="0" smtClean="0"/>
            <a:t>What constrains the current relationship between planning and infrastructure?</a:t>
          </a:r>
          <a:endParaRPr lang="en-US" dirty="0"/>
        </a:p>
      </dgm:t>
    </dgm:pt>
    <dgm:pt modelId="{8394FD4E-3D07-D240-9BD5-727E8F49AB97}" type="parTrans" cxnId="{005E84B7-FBB5-4945-8761-98168BA81B66}">
      <dgm:prSet/>
      <dgm:spPr/>
      <dgm:t>
        <a:bodyPr/>
        <a:lstStyle/>
        <a:p>
          <a:endParaRPr lang="en-US"/>
        </a:p>
      </dgm:t>
    </dgm:pt>
    <dgm:pt modelId="{19074AB6-D525-C545-BC75-89E9DEBA78B5}" type="sibTrans" cxnId="{005E84B7-FBB5-4945-8761-98168BA81B66}">
      <dgm:prSet/>
      <dgm:spPr/>
      <dgm:t>
        <a:bodyPr/>
        <a:lstStyle/>
        <a:p>
          <a:endParaRPr lang="en-US"/>
        </a:p>
      </dgm:t>
    </dgm:pt>
    <dgm:pt modelId="{86962425-B8F9-3044-B5C9-C8A06A508A94}">
      <dgm:prSet phldrT="[Text]"/>
      <dgm:spPr/>
      <dgm:t>
        <a:bodyPr/>
        <a:lstStyle/>
        <a:p>
          <a:r>
            <a:rPr lang="en-US" dirty="0" smtClean="0"/>
            <a:t>How can infrastructure be harnessed to shape cities that are more inclusive and equitable?</a:t>
          </a:r>
          <a:endParaRPr lang="en-US" dirty="0"/>
        </a:p>
      </dgm:t>
    </dgm:pt>
    <dgm:pt modelId="{CF5DF591-D4A3-C840-A238-98B84D11B0B2}" type="parTrans" cxnId="{29295DC3-F23E-5D44-8ABD-C528447011D9}">
      <dgm:prSet/>
      <dgm:spPr/>
      <dgm:t>
        <a:bodyPr/>
        <a:lstStyle/>
        <a:p>
          <a:endParaRPr lang="en-US"/>
        </a:p>
      </dgm:t>
    </dgm:pt>
    <dgm:pt modelId="{8B75D041-5161-8B42-ACA7-ACC8245B5F99}" type="sibTrans" cxnId="{29295DC3-F23E-5D44-8ABD-C528447011D9}">
      <dgm:prSet/>
      <dgm:spPr/>
      <dgm:t>
        <a:bodyPr/>
        <a:lstStyle/>
        <a:p>
          <a:endParaRPr lang="en-US"/>
        </a:p>
      </dgm:t>
    </dgm:pt>
    <dgm:pt modelId="{E977621B-BDB7-724E-B5AE-BA136BB7A606}">
      <dgm:prSet phldrT="[Text]"/>
      <dgm:spPr/>
      <dgm:t>
        <a:bodyPr/>
        <a:lstStyle/>
        <a:p>
          <a:r>
            <a:rPr lang="en-US" dirty="0" smtClean="0"/>
            <a:t>How can a planning become a more effective tool for service delivery?</a:t>
          </a:r>
          <a:endParaRPr lang="en-US" dirty="0"/>
        </a:p>
      </dgm:t>
    </dgm:pt>
    <dgm:pt modelId="{492122F6-60AD-C141-AFEA-0471E3A6FD61}" type="parTrans" cxnId="{064B0158-1322-C24F-BC69-ADF6338E90AD}">
      <dgm:prSet/>
      <dgm:spPr/>
      <dgm:t>
        <a:bodyPr/>
        <a:lstStyle/>
        <a:p>
          <a:endParaRPr lang="en-US"/>
        </a:p>
      </dgm:t>
    </dgm:pt>
    <dgm:pt modelId="{AF398DF9-591B-0543-824F-2896DDF665AD}" type="sibTrans" cxnId="{064B0158-1322-C24F-BC69-ADF6338E90AD}">
      <dgm:prSet/>
      <dgm:spPr/>
      <dgm:t>
        <a:bodyPr/>
        <a:lstStyle/>
        <a:p>
          <a:endParaRPr lang="en-US"/>
        </a:p>
      </dgm:t>
    </dgm:pt>
    <dgm:pt modelId="{EC9C988B-9085-9743-BC53-9CC8B300D634}" type="pres">
      <dgm:prSet presAssocID="{12C61051-6D2D-0A4B-934F-E028A2151839}" presName="compositeShape" presStyleCnt="0">
        <dgm:presLayoutVars>
          <dgm:chMax val="7"/>
          <dgm:dir/>
          <dgm:resizeHandles val="exact"/>
        </dgm:presLayoutVars>
      </dgm:prSet>
      <dgm:spPr/>
    </dgm:pt>
    <dgm:pt modelId="{684E5DD7-AE7F-F54B-A205-C6095F522B71}" type="pres">
      <dgm:prSet presAssocID="{12C61051-6D2D-0A4B-934F-E028A2151839}" presName="wedge1" presStyleLbl="node1" presStyleIdx="0" presStyleCnt="3"/>
      <dgm:spPr/>
      <dgm:t>
        <a:bodyPr/>
        <a:lstStyle/>
        <a:p>
          <a:endParaRPr lang="en-US"/>
        </a:p>
      </dgm:t>
    </dgm:pt>
    <dgm:pt modelId="{64F4B9DD-C78E-6A4D-9187-5B2D85661856}" type="pres">
      <dgm:prSet presAssocID="{12C61051-6D2D-0A4B-934F-E028A2151839}" presName="dummy1a" presStyleCnt="0"/>
      <dgm:spPr/>
    </dgm:pt>
    <dgm:pt modelId="{3FFAA033-9154-8744-8B6B-69A09BDF6176}" type="pres">
      <dgm:prSet presAssocID="{12C61051-6D2D-0A4B-934F-E028A2151839}" presName="dummy1b" presStyleCnt="0"/>
      <dgm:spPr/>
    </dgm:pt>
    <dgm:pt modelId="{2EA458B5-6E90-2C49-B715-BC2E48A3D4BE}" type="pres">
      <dgm:prSet presAssocID="{12C61051-6D2D-0A4B-934F-E028A2151839}" presName="wedge1Tx" presStyleLbl="node1" presStyleIdx="0" presStyleCnt="3">
        <dgm:presLayoutVars>
          <dgm:chMax val="0"/>
          <dgm:chPref val="0"/>
          <dgm:bulletEnabled val="1"/>
        </dgm:presLayoutVars>
      </dgm:prSet>
      <dgm:spPr/>
      <dgm:t>
        <a:bodyPr/>
        <a:lstStyle/>
        <a:p>
          <a:endParaRPr lang="en-US"/>
        </a:p>
      </dgm:t>
    </dgm:pt>
    <dgm:pt modelId="{7ECFCA5D-DF9E-AC41-A7E7-270DB794909E}" type="pres">
      <dgm:prSet presAssocID="{12C61051-6D2D-0A4B-934F-E028A2151839}" presName="wedge2" presStyleLbl="node1" presStyleIdx="1" presStyleCnt="3"/>
      <dgm:spPr/>
      <dgm:t>
        <a:bodyPr/>
        <a:lstStyle/>
        <a:p>
          <a:endParaRPr lang="en-US"/>
        </a:p>
      </dgm:t>
    </dgm:pt>
    <dgm:pt modelId="{3E6867D8-DE7D-1C4A-B435-BD91EE5D4657}" type="pres">
      <dgm:prSet presAssocID="{12C61051-6D2D-0A4B-934F-E028A2151839}" presName="dummy2a" presStyleCnt="0"/>
      <dgm:spPr/>
    </dgm:pt>
    <dgm:pt modelId="{944D6EDA-C6CB-094B-A76C-8E03D502E109}" type="pres">
      <dgm:prSet presAssocID="{12C61051-6D2D-0A4B-934F-E028A2151839}" presName="dummy2b" presStyleCnt="0"/>
      <dgm:spPr/>
    </dgm:pt>
    <dgm:pt modelId="{A490F1E0-C644-0044-A459-0FD8410D575F}" type="pres">
      <dgm:prSet presAssocID="{12C61051-6D2D-0A4B-934F-E028A2151839}" presName="wedge2Tx" presStyleLbl="node1" presStyleIdx="1" presStyleCnt="3">
        <dgm:presLayoutVars>
          <dgm:chMax val="0"/>
          <dgm:chPref val="0"/>
          <dgm:bulletEnabled val="1"/>
        </dgm:presLayoutVars>
      </dgm:prSet>
      <dgm:spPr/>
      <dgm:t>
        <a:bodyPr/>
        <a:lstStyle/>
        <a:p>
          <a:endParaRPr lang="en-US"/>
        </a:p>
      </dgm:t>
    </dgm:pt>
    <dgm:pt modelId="{9939B8BB-9444-BB40-8C0C-40A0CB765AA5}" type="pres">
      <dgm:prSet presAssocID="{12C61051-6D2D-0A4B-934F-E028A2151839}" presName="wedge3" presStyleLbl="node1" presStyleIdx="2" presStyleCnt="3"/>
      <dgm:spPr/>
      <dgm:t>
        <a:bodyPr/>
        <a:lstStyle/>
        <a:p>
          <a:endParaRPr lang="en-US"/>
        </a:p>
      </dgm:t>
    </dgm:pt>
    <dgm:pt modelId="{D3C42562-4208-6343-B7AD-E295ABE3F130}" type="pres">
      <dgm:prSet presAssocID="{12C61051-6D2D-0A4B-934F-E028A2151839}" presName="dummy3a" presStyleCnt="0"/>
      <dgm:spPr/>
    </dgm:pt>
    <dgm:pt modelId="{ADAA13E2-D9F5-4B4E-9573-8781C5E7C72D}" type="pres">
      <dgm:prSet presAssocID="{12C61051-6D2D-0A4B-934F-E028A2151839}" presName="dummy3b" presStyleCnt="0"/>
      <dgm:spPr/>
    </dgm:pt>
    <dgm:pt modelId="{8C5FB2A1-68D1-CC46-B711-0C6EEB8F8076}" type="pres">
      <dgm:prSet presAssocID="{12C61051-6D2D-0A4B-934F-E028A2151839}" presName="wedge3Tx" presStyleLbl="node1" presStyleIdx="2" presStyleCnt="3">
        <dgm:presLayoutVars>
          <dgm:chMax val="0"/>
          <dgm:chPref val="0"/>
          <dgm:bulletEnabled val="1"/>
        </dgm:presLayoutVars>
      </dgm:prSet>
      <dgm:spPr/>
      <dgm:t>
        <a:bodyPr/>
        <a:lstStyle/>
        <a:p>
          <a:endParaRPr lang="en-US"/>
        </a:p>
      </dgm:t>
    </dgm:pt>
    <dgm:pt modelId="{D7BFFFDD-3BD0-9C40-BABE-0B4C55EE3126}" type="pres">
      <dgm:prSet presAssocID="{19074AB6-D525-C545-BC75-89E9DEBA78B5}" presName="arrowWedge1" presStyleLbl="fgSibTrans2D1" presStyleIdx="0" presStyleCnt="3"/>
      <dgm:spPr/>
    </dgm:pt>
    <dgm:pt modelId="{3F7066BD-C2F6-1042-8345-F223CE94DBB6}" type="pres">
      <dgm:prSet presAssocID="{8B75D041-5161-8B42-ACA7-ACC8245B5F99}" presName="arrowWedge2" presStyleLbl="fgSibTrans2D1" presStyleIdx="1" presStyleCnt="3"/>
      <dgm:spPr/>
    </dgm:pt>
    <dgm:pt modelId="{DE446C4A-E84C-9041-AC37-0386E7CBE825}" type="pres">
      <dgm:prSet presAssocID="{AF398DF9-591B-0543-824F-2896DDF665AD}" presName="arrowWedge3" presStyleLbl="fgSibTrans2D1" presStyleIdx="2" presStyleCnt="3"/>
      <dgm:spPr/>
    </dgm:pt>
  </dgm:ptLst>
  <dgm:cxnLst>
    <dgm:cxn modelId="{E6A3B967-0A16-A743-81C7-C9A6AD562BEF}" type="presOf" srcId="{E977621B-BDB7-724E-B5AE-BA136BB7A606}" destId="{9939B8BB-9444-BB40-8C0C-40A0CB765AA5}" srcOrd="0" destOrd="0" presId="urn:microsoft.com/office/officeart/2005/8/layout/cycle8"/>
    <dgm:cxn modelId="{622C8B4D-15BB-E643-8B58-5C9AC127261A}" type="presOf" srcId="{E977621B-BDB7-724E-B5AE-BA136BB7A606}" destId="{8C5FB2A1-68D1-CC46-B711-0C6EEB8F8076}" srcOrd="1" destOrd="0" presId="urn:microsoft.com/office/officeart/2005/8/layout/cycle8"/>
    <dgm:cxn modelId="{29295DC3-F23E-5D44-8ABD-C528447011D9}" srcId="{12C61051-6D2D-0A4B-934F-E028A2151839}" destId="{86962425-B8F9-3044-B5C9-C8A06A508A94}" srcOrd="1" destOrd="0" parTransId="{CF5DF591-D4A3-C840-A238-98B84D11B0B2}" sibTransId="{8B75D041-5161-8B42-ACA7-ACC8245B5F99}"/>
    <dgm:cxn modelId="{4E95188B-5906-F846-9E7B-EA10D14B91F4}" type="presOf" srcId="{12C61051-6D2D-0A4B-934F-E028A2151839}" destId="{EC9C988B-9085-9743-BC53-9CC8B300D634}" srcOrd="0" destOrd="0" presId="urn:microsoft.com/office/officeart/2005/8/layout/cycle8"/>
    <dgm:cxn modelId="{9B402282-78F1-9049-B418-EB027B85B542}" type="presOf" srcId="{86962425-B8F9-3044-B5C9-C8A06A508A94}" destId="{7ECFCA5D-DF9E-AC41-A7E7-270DB794909E}" srcOrd="0" destOrd="0" presId="urn:microsoft.com/office/officeart/2005/8/layout/cycle8"/>
    <dgm:cxn modelId="{6A9D480B-CF96-C346-A69E-1E54B673194A}" type="presOf" srcId="{86962425-B8F9-3044-B5C9-C8A06A508A94}" destId="{A490F1E0-C644-0044-A459-0FD8410D575F}" srcOrd="1" destOrd="0" presId="urn:microsoft.com/office/officeart/2005/8/layout/cycle8"/>
    <dgm:cxn modelId="{064B0158-1322-C24F-BC69-ADF6338E90AD}" srcId="{12C61051-6D2D-0A4B-934F-E028A2151839}" destId="{E977621B-BDB7-724E-B5AE-BA136BB7A606}" srcOrd="2" destOrd="0" parTransId="{492122F6-60AD-C141-AFEA-0471E3A6FD61}" sibTransId="{AF398DF9-591B-0543-824F-2896DDF665AD}"/>
    <dgm:cxn modelId="{005E84B7-FBB5-4945-8761-98168BA81B66}" srcId="{12C61051-6D2D-0A4B-934F-E028A2151839}" destId="{E55C71E0-AC35-DB4B-B850-A77C5DFE4DD4}" srcOrd="0" destOrd="0" parTransId="{8394FD4E-3D07-D240-9BD5-727E8F49AB97}" sibTransId="{19074AB6-D525-C545-BC75-89E9DEBA78B5}"/>
    <dgm:cxn modelId="{D54B0C30-F472-664D-A35F-0B68E0EE464C}" type="presOf" srcId="{E55C71E0-AC35-DB4B-B850-A77C5DFE4DD4}" destId="{684E5DD7-AE7F-F54B-A205-C6095F522B71}" srcOrd="0" destOrd="0" presId="urn:microsoft.com/office/officeart/2005/8/layout/cycle8"/>
    <dgm:cxn modelId="{876F365F-3285-6C47-B95F-00BFDF7C20A0}" type="presOf" srcId="{E55C71E0-AC35-DB4B-B850-A77C5DFE4DD4}" destId="{2EA458B5-6E90-2C49-B715-BC2E48A3D4BE}" srcOrd="1" destOrd="0" presId="urn:microsoft.com/office/officeart/2005/8/layout/cycle8"/>
    <dgm:cxn modelId="{2F33F644-FEC7-5C49-988E-ED939CC0EBDE}" type="presParOf" srcId="{EC9C988B-9085-9743-BC53-9CC8B300D634}" destId="{684E5DD7-AE7F-F54B-A205-C6095F522B71}" srcOrd="0" destOrd="0" presId="urn:microsoft.com/office/officeart/2005/8/layout/cycle8"/>
    <dgm:cxn modelId="{D081A6E3-513F-214F-9DB6-1E4188DC8859}" type="presParOf" srcId="{EC9C988B-9085-9743-BC53-9CC8B300D634}" destId="{64F4B9DD-C78E-6A4D-9187-5B2D85661856}" srcOrd="1" destOrd="0" presId="urn:microsoft.com/office/officeart/2005/8/layout/cycle8"/>
    <dgm:cxn modelId="{3AB12D51-AFE6-2442-9490-42A6383239DA}" type="presParOf" srcId="{EC9C988B-9085-9743-BC53-9CC8B300D634}" destId="{3FFAA033-9154-8744-8B6B-69A09BDF6176}" srcOrd="2" destOrd="0" presId="urn:microsoft.com/office/officeart/2005/8/layout/cycle8"/>
    <dgm:cxn modelId="{8FEE5F76-ACDB-C142-ADB3-4CB4A6AEAFEE}" type="presParOf" srcId="{EC9C988B-9085-9743-BC53-9CC8B300D634}" destId="{2EA458B5-6E90-2C49-B715-BC2E48A3D4BE}" srcOrd="3" destOrd="0" presId="urn:microsoft.com/office/officeart/2005/8/layout/cycle8"/>
    <dgm:cxn modelId="{E7CD2659-C431-4848-86B3-E88CE29BFF3A}" type="presParOf" srcId="{EC9C988B-9085-9743-BC53-9CC8B300D634}" destId="{7ECFCA5D-DF9E-AC41-A7E7-270DB794909E}" srcOrd="4" destOrd="0" presId="urn:microsoft.com/office/officeart/2005/8/layout/cycle8"/>
    <dgm:cxn modelId="{A5056C2B-CFDD-E241-853E-32E100F4F03D}" type="presParOf" srcId="{EC9C988B-9085-9743-BC53-9CC8B300D634}" destId="{3E6867D8-DE7D-1C4A-B435-BD91EE5D4657}" srcOrd="5" destOrd="0" presId="urn:microsoft.com/office/officeart/2005/8/layout/cycle8"/>
    <dgm:cxn modelId="{7430D6C3-8D9A-5E43-AAB3-A3EBE15149F3}" type="presParOf" srcId="{EC9C988B-9085-9743-BC53-9CC8B300D634}" destId="{944D6EDA-C6CB-094B-A76C-8E03D502E109}" srcOrd="6" destOrd="0" presId="urn:microsoft.com/office/officeart/2005/8/layout/cycle8"/>
    <dgm:cxn modelId="{F53A6E91-3597-E749-92C6-71E445A32B96}" type="presParOf" srcId="{EC9C988B-9085-9743-BC53-9CC8B300D634}" destId="{A490F1E0-C644-0044-A459-0FD8410D575F}" srcOrd="7" destOrd="0" presId="urn:microsoft.com/office/officeart/2005/8/layout/cycle8"/>
    <dgm:cxn modelId="{2A63BF03-BD02-E045-96C5-29E14E84B684}" type="presParOf" srcId="{EC9C988B-9085-9743-BC53-9CC8B300D634}" destId="{9939B8BB-9444-BB40-8C0C-40A0CB765AA5}" srcOrd="8" destOrd="0" presId="urn:microsoft.com/office/officeart/2005/8/layout/cycle8"/>
    <dgm:cxn modelId="{2E06F4A1-7365-0241-AE33-E77557E63588}" type="presParOf" srcId="{EC9C988B-9085-9743-BC53-9CC8B300D634}" destId="{D3C42562-4208-6343-B7AD-E295ABE3F130}" srcOrd="9" destOrd="0" presId="urn:microsoft.com/office/officeart/2005/8/layout/cycle8"/>
    <dgm:cxn modelId="{BF059A70-14DF-534E-B202-00FEE8D5BFD8}" type="presParOf" srcId="{EC9C988B-9085-9743-BC53-9CC8B300D634}" destId="{ADAA13E2-D9F5-4B4E-9573-8781C5E7C72D}" srcOrd="10" destOrd="0" presId="urn:microsoft.com/office/officeart/2005/8/layout/cycle8"/>
    <dgm:cxn modelId="{74D4556A-7313-2F4C-89E8-64EE6FEAB0E2}" type="presParOf" srcId="{EC9C988B-9085-9743-BC53-9CC8B300D634}" destId="{8C5FB2A1-68D1-CC46-B711-0C6EEB8F8076}" srcOrd="11" destOrd="0" presId="urn:microsoft.com/office/officeart/2005/8/layout/cycle8"/>
    <dgm:cxn modelId="{725EB588-6FCA-D140-9F6A-3653C3B7A17A}" type="presParOf" srcId="{EC9C988B-9085-9743-BC53-9CC8B300D634}" destId="{D7BFFFDD-3BD0-9C40-BABE-0B4C55EE3126}" srcOrd="12" destOrd="0" presId="urn:microsoft.com/office/officeart/2005/8/layout/cycle8"/>
    <dgm:cxn modelId="{7C31F9FB-2574-A142-8A9C-6359D9D81D0F}" type="presParOf" srcId="{EC9C988B-9085-9743-BC53-9CC8B300D634}" destId="{3F7066BD-C2F6-1042-8345-F223CE94DBB6}" srcOrd="13" destOrd="0" presId="urn:microsoft.com/office/officeart/2005/8/layout/cycle8"/>
    <dgm:cxn modelId="{0091B609-3EF7-C249-BD63-534A4F1C6150}" type="presParOf" srcId="{EC9C988B-9085-9743-BC53-9CC8B300D634}" destId="{DE446C4A-E84C-9041-AC37-0386E7CBE82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459E31-9C9F-164D-8339-3A5F79D311BC}"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EC2577CD-66C0-B34F-9DF8-9218A2CEA6EB}">
      <dgm:prSet phldrT="[Text]" phldr="1"/>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en-US" dirty="0"/>
        </a:p>
      </dgm:t>
    </dgm:pt>
    <dgm:pt modelId="{46F91283-C4D3-6242-8709-25E7A50D1453}" type="parTrans" cxnId="{61E74AAC-EC5F-F84D-BC55-2DCD2AAC11E7}">
      <dgm:prSet/>
      <dgm:spPr/>
      <dgm:t>
        <a:bodyPr/>
        <a:lstStyle/>
        <a:p>
          <a:endParaRPr lang="en-US"/>
        </a:p>
      </dgm:t>
    </dgm:pt>
    <dgm:pt modelId="{767F0CB7-73E6-2C49-8FDF-510558864B10}" type="sibTrans" cxnId="{61E74AAC-EC5F-F84D-BC55-2DCD2AAC11E7}">
      <dgm:prSet/>
      <dgm:spPr/>
      <dgm:t>
        <a:bodyPr/>
        <a:lstStyle/>
        <a:p>
          <a:endParaRPr lang="en-US"/>
        </a:p>
      </dgm:t>
    </dgm:pt>
    <dgm:pt modelId="{7D2E246E-A089-8F42-BD80-662E39C8451D}">
      <dgm:prSet phldrT="[Text]"/>
      <dgm:spPr/>
      <dgm:t>
        <a:bodyPr/>
        <a:lstStyle/>
        <a:p>
          <a:r>
            <a:rPr lang="en-US" dirty="0" smtClean="0"/>
            <a:t>Ideologies of science, technology and the city</a:t>
          </a:r>
          <a:endParaRPr lang="en-US" dirty="0"/>
        </a:p>
      </dgm:t>
    </dgm:pt>
    <dgm:pt modelId="{D292578A-4EC2-1941-A406-50D587E998A7}" type="parTrans" cxnId="{897EFA51-FF2C-7C48-A32F-D687561FF307}">
      <dgm:prSet/>
      <dgm:spPr/>
      <dgm:t>
        <a:bodyPr/>
        <a:lstStyle/>
        <a:p>
          <a:endParaRPr lang="en-US"/>
        </a:p>
      </dgm:t>
    </dgm:pt>
    <dgm:pt modelId="{DC54F06B-E028-794B-8759-FC6A34A7088B}" type="sibTrans" cxnId="{897EFA51-FF2C-7C48-A32F-D687561FF307}">
      <dgm:prSet/>
      <dgm:spPr/>
      <dgm:t>
        <a:bodyPr/>
        <a:lstStyle/>
        <a:p>
          <a:endParaRPr lang="en-US"/>
        </a:p>
      </dgm:t>
    </dgm:pt>
    <dgm:pt modelId="{17ACD4F8-B803-E24C-ACAE-DB78D1923387}">
      <dgm:prSet phldrT="[Text]"/>
      <dgm:spPr/>
      <dgm:t>
        <a:bodyPr/>
        <a:lstStyle/>
        <a:p>
          <a:r>
            <a:rPr lang="en-US" dirty="0" smtClean="0"/>
            <a:t>Modern urban planning</a:t>
          </a:r>
          <a:endParaRPr lang="en-US" dirty="0"/>
        </a:p>
      </dgm:t>
    </dgm:pt>
    <dgm:pt modelId="{504FBE08-471C-ED44-BD99-AE96E4F7052C}" type="parTrans" cxnId="{6D00E6BB-7866-D344-8DFD-50880E845251}">
      <dgm:prSet/>
      <dgm:spPr/>
      <dgm:t>
        <a:bodyPr/>
        <a:lstStyle/>
        <a:p>
          <a:endParaRPr lang="en-US"/>
        </a:p>
      </dgm:t>
    </dgm:pt>
    <dgm:pt modelId="{98193E38-2235-434E-8EDE-D8DDC1D4A972}" type="sibTrans" cxnId="{6D00E6BB-7866-D344-8DFD-50880E845251}">
      <dgm:prSet/>
      <dgm:spPr/>
      <dgm:t>
        <a:bodyPr/>
        <a:lstStyle/>
        <a:p>
          <a:endParaRPr lang="en-US"/>
        </a:p>
      </dgm:t>
    </dgm:pt>
    <dgm:pt modelId="{1EEF6E94-619D-C44C-B77E-D46EE11C9CFA}">
      <dgm:prSet phldrT="[Text]"/>
      <dgm:spPr/>
      <dgm:t>
        <a:bodyPr/>
        <a:lstStyle/>
        <a:p>
          <a:r>
            <a:rPr lang="en-US" dirty="0" smtClean="0"/>
            <a:t>Economic relations mediated by utilities and transport</a:t>
          </a:r>
          <a:endParaRPr lang="en-US" dirty="0"/>
        </a:p>
      </dgm:t>
    </dgm:pt>
    <dgm:pt modelId="{34F05085-F81A-9044-AE9C-F3DA70D3F550}" type="parTrans" cxnId="{7D41CBBA-7D80-0D4F-B3F5-1113C4F1B764}">
      <dgm:prSet/>
      <dgm:spPr/>
      <dgm:t>
        <a:bodyPr/>
        <a:lstStyle/>
        <a:p>
          <a:endParaRPr lang="en-US"/>
        </a:p>
      </dgm:t>
    </dgm:pt>
    <dgm:pt modelId="{0A9ABEE4-96FF-D240-BCD5-D04384AE2AF0}" type="sibTrans" cxnId="{7D41CBBA-7D80-0D4F-B3F5-1113C4F1B764}">
      <dgm:prSet/>
      <dgm:spPr/>
      <dgm:t>
        <a:bodyPr/>
        <a:lstStyle/>
        <a:p>
          <a:endParaRPr lang="en-US"/>
        </a:p>
      </dgm:t>
    </dgm:pt>
    <dgm:pt modelId="{DAFE0BB7-91FA-1C43-A469-A004B821E4EA}">
      <dgm:prSet phldrT="[Text]"/>
      <dgm:spPr/>
      <dgm:t>
        <a:bodyPr/>
        <a:lstStyle/>
        <a:p>
          <a:r>
            <a:rPr lang="en-US" dirty="0" smtClean="0"/>
            <a:t>The role of the state</a:t>
          </a:r>
          <a:endParaRPr lang="en-US" dirty="0"/>
        </a:p>
      </dgm:t>
    </dgm:pt>
    <dgm:pt modelId="{D84B25D5-DBF4-A54E-86F1-345CB2FBC7D9}" type="parTrans" cxnId="{8050788F-AEB2-B24F-9221-18DB225993C0}">
      <dgm:prSet/>
      <dgm:spPr/>
      <dgm:t>
        <a:bodyPr/>
        <a:lstStyle/>
        <a:p>
          <a:endParaRPr lang="en-US"/>
        </a:p>
      </dgm:t>
    </dgm:pt>
    <dgm:pt modelId="{92239B1A-AE0E-F84A-9E44-69774E19D170}" type="sibTrans" cxnId="{8050788F-AEB2-B24F-9221-18DB225993C0}">
      <dgm:prSet/>
      <dgm:spPr/>
      <dgm:t>
        <a:bodyPr/>
        <a:lstStyle/>
        <a:p>
          <a:endParaRPr lang="en-US"/>
        </a:p>
      </dgm:t>
    </dgm:pt>
    <dgm:pt modelId="{AB326F98-DCE3-614F-998B-20365DBD71C5}" type="pres">
      <dgm:prSet presAssocID="{5D459E31-9C9F-164D-8339-3A5F79D311BC}" presName="composite" presStyleCnt="0">
        <dgm:presLayoutVars>
          <dgm:chMax val="1"/>
          <dgm:dir/>
          <dgm:resizeHandles val="exact"/>
        </dgm:presLayoutVars>
      </dgm:prSet>
      <dgm:spPr/>
      <dgm:t>
        <a:bodyPr/>
        <a:lstStyle/>
        <a:p>
          <a:endParaRPr lang="en-US"/>
        </a:p>
      </dgm:t>
    </dgm:pt>
    <dgm:pt modelId="{4B174E67-A994-3D42-9780-92D14BF92F09}" type="pres">
      <dgm:prSet presAssocID="{5D459E31-9C9F-164D-8339-3A5F79D311BC}" presName="radial" presStyleCnt="0">
        <dgm:presLayoutVars>
          <dgm:animLvl val="ctr"/>
        </dgm:presLayoutVars>
      </dgm:prSet>
      <dgm:spPr/>
    </dgm:pt>
    <dgm:pt modelId="{1FA1237F-28DB-E644-8294-977C60C5DDE1}" type="pres">
      <dgm:prSet presAssocID="{EC2577CD-66C0-B34F-9DF8-9218A2CEA6EB}" presName="centerShape" presStyleLbl="vennNode1" presStyleIdx="0" presStyleCnt="5"/>
      <dgm:spPr/>
      <dgm:t>
        <a:bodyPr/>
        <a:lstStyle/>
        <a:p>
          <a:endParaRPr lang="en-US"/>
        </a:p>
      </dgm:t>
    </dgm:pt>
    <dgm:pt modelId="{62451CF2-156B-D147-AB35-7AF59BAA2A43}" type="pres">
      <dgm:prSet presAssocID="{7D2E246E-A089-8F42-BD80-662E39C8451D}" presName="node" presStyleLbl="vennNode1" presStyleIdx="1" presStyleCnt="5">
        <dgm:presLayoutVars>
          <dgm:bulletEnabled val="1"/>
        </dgm:presLayoutVars>
      </dgm:prSet>
      <dgm:spPr/>
      <dgm:t>
        <a:bodyPr/>
        <a:lstStyle/>
        <a:p>
          <a:endParaRPr lang="en-US"/>
        </a:p>
      </dgm:t>
    </dgm:pt>
    <dgm:pt modelId="{35528264-1581-6C49-90B0-6DE4BA60D8D9}" type="pres">
      <dgm:prSet presAssocID="{17ACD4F8-B803-E24C-ACAE-DB78D1923387}" presName="node" presStyleLbl="vennNode1" presStyleIdx="2" presStyleCnt="5">
        <dgm:presLayoutVars>
          <dgm:bulletEnabled val="1"/>
        </dgm:presLayoutVars>
      </dgm:prSet>
      <dgm:spPr/>
      <dgm:t>
        <a:bodyPr/>
        <a:lstStyle/>
        <a:p>
          <a:endParaRPr lang="en-US"/>
        </a:p>
      </dgm:t>
    </dgm:pt>
    <dgm:pt modelId="{29D74749-F973-6A47-8468-DAC587C1FB81}" type="pres">
      <dgm:prSet presAssocID="{1EEF6E94-619D-C44C-B77E-D46EE11C9CFA}" presName="node" presStyleLbl="vennNode1" presStyleIdx="3" presStyleCnt="5">
        <dgm:presLayoutVars>
          <dgm:bulletEnabled val="1"/>
        </dgm:presLayoutVars>
      </dgm:prSet>
      <dgm:spPr/>
      <dgm:t>
        <a:bodyPr/>
        <a:lstStyle/>
        <a:p>
          <a:endParaRPr lang="en-US"/>
        </a:p>
      </dgm:t>
    </dgm:pt>
    <dgm:pt modelId="{E5F64C37-9D6E-CD4E-ACA5-06FD8DDC76B1}" type="pres">
      <dgm:prSet presAssocID="{DAFE0BB7-91FA-1C43-A469-A004B821E4EA}" presName="node" presStyleLbl="vennNode1" presStyleIdx="4" presStyleCnt="5">
        <dgm:presLayoutVars>
          <dgm:bulletEnabled val="1"/>
        </dgm:presLayoutVars>
      </dgm:prSet>
      <dgm:spPr/>
      <dgm:t>
        <a:bodyPr/>
        <a:lstStyle/>
        <a:p>
          <a:endParaRPr lang="en-US"/>
        </a:p>
      </dgm:t>
    </dgm:pt>
  </dgm:ptLst>
  <dgm:cxnLst>
    <dgm:cxn modelId="{61E74AAC-EC5F-F84D-BC55-2DCD2AAC11E7}" srcId="{5D459E31-9C9F-164D-8339-3A5F79D311BC}" destId="{EC2577CD-66C0-B34F-9DF8-9218A2CEA6EB}" srcOrd="0" destOrd="0" parTransId="{46F91283-C4D3-6242-8709-25E7A50D1453}" sibTransId="{767F0CB7-73E6-2C49-8FDF-510558864B10}"/>
    <dgm:cxn modelId="{BE703CB0-6049-1949-8545-C29BD7F031B2}" type="presOf" srcId="{5D459E31-9C9F-164D-8339-3A5F79D311BC}" destId="{AB326F98-DCE3-614F-998B-20365DBD71C5}" srcOrd="0" destOrd="0" presId="urn:microsoft.com/office/officeart/2005/8/layout/radial3"/>
    <dgm:cxn modelId="{6D00E6BB-7866-D344-8DFD-50880E845251}" srcId="{EC2577CD-66C0-B34F-9DF8-9218A2CEA6EB}" destId="{17ACD4F8-B803-E24C-ACAE-DB78D1923387}" srcOrd="1" destOrd="0" parTransId="{504FBE08-471C-ED44-BD99-AE96E4F7052C}" sibTransId="{98193E38-2235-434E-8EDE-D8DDC1D4A972}"/>
    <dgm:cxn modelId="{8050788F-AEB2-B24F-9221-18DB225993C0}" srcId="{EC2577CD-66C0-B34F-9DF8-9218A2CEA6EB}" destId="{DAFE0BB7-91FA-1C43-A469-A004B821E4EA}" srcOrd="3" destOrd="0" parTransId="{D84B25D5-DBF4-A54E-86F1-345CB2FBC7D9}" sibTransId="{92239B1A-AE0E-F84A-9E44-69774E19D170}"/>
    <dgm:cxn modelId="{8298B8D6-B0CA-E148-A6B8-8D3D9BFA4CEA}" type="presOf" srcId="{1EEF6E94-619D-C44C-B77E-D46EE11C9CFA}" destId="{29D74749-F973-6A47-8468-DAC587C1FB81}" srcOrd="0" destOrd="0" presId="urn:microsoft.com/office/officeart/2005/8/layout/radial3"/>
    <dgm:cxn modelId="{897EFA51-FF2C-7C48-A32F-D687561FF307}" srcId="{EC2577CD-66C0-B34F-9DF8-9218A2CEA6EB}" destId="{7D2E246E-A089-8F42-BD80-662E39C8451D}" srcOrd="0" destOrd="0" parTransId="{D292578A-4EC2-1941-A406-50D587E998A7}" sibTransId="{DC54F06B-E028-794B-8759-FC6A34A7088B}"/>
    <dgm:cxn modelId="{7269700C-746F-EF40-8F32-418797D8645A}" type="presOf" srcId="{DAFE0BB7-91FA-1C43-A469-A004B821E4EA}" destId="{E5F64C37-9D6E-CD4E-ACA5-06FD8DDC76B1}" srcOrd="0" destOrd="0" presId="urn:microsoft.com/office/officeart/2005/8/layout/radial3"/>
    <dgm:cxn modelId="{7D41CBBA-7D80-0D4F-B3F5-1113C4F1B764}" srcId="{EC2577CD-66C0-B34F-9DF8-9218A2CEA6EB}" destId="{1EEF6E94-619D-C44C-B77E-D46EE11C9CFA}" srcOrd="2" destOrd="0" parTransId="{34F05085-F81A-9044-AE9C-F3DA70D3F550}" sibTransId="{0A9ABEE4-96FF-D240-BCD5-D04384AE2AF0}"/>
    <dgm:cxn modelId="{491EA25A-8C0D-3743-BC42-DEAC6F4CB50C}" type="presOf" srcId="{EC2577CD-66C0-B34F-9DF8-9218A2CEA6EB}" destId="{1FA1237F-28DB-E644-8294-977C60C5DDE1}" srcOrd="0" destOrd="0" presId="urn:microsoft.com/office/officeart/2005/8/layout/radial3"/>
    <dgm:cxn modelId="{73C99238-ACC4-3645-87E4-7812AAB6A8FA}" type="presOf" srcId="{7D2E246E-A089-8F42-BD80-662E39C8451D}" destId="{62451CF2-156B-D147-AB35-7AF59BAA2A43}" srcOrd="0" destOrd="0" presId="urn:microsoft.com/office/officeart/2005/8/layout/radial3"/>
    <dgm:cxn modelId="{EB5B2980-CAA7-2B46-BCE8-A835647BE3AB}" type="presOf" srcId="{17ACD4F8-B803-E24C-ACAE-DB78D1923387}" destId="{35528264-1581-6C49-90B0-6DE4BA60D8D9}" srcOrd="0" destOrd="0" presId="urn:microsoft.com/office/officeart/2005/8/layout/radial3"/>
    <dgm:cxn modelId="{20325D5A-DDEC-9048-A44C-B0093C595A6E}" type="presParOf" srcId="{AB326F98-DCE3-614F-998B-20365DBD71C5}" destId="{4B174E67-A994-3D42-9780-92D14BF92F09}" srcOrd="0" destOrd="0" presId="urn:microsoft.com/office/officeart/2005/8/layout/radial3"/>
    <dgm:cxn modelId="{C0A94107-D3E3-E04E-BE7C-DFFBC00DB52C}" type="presParOf" srcId="{4B174E67-A994-3D42-9780-92D14BF92F09}" destId="{1FA1237F-28DB-E644-8294-977C60C5DDE1}" srcOrd="0" destOrd="0" presId="urn:microsoft.com/office/officeart/2005/8/layout/radial3"/>
    <dgm:cxn modelId="{94E3D978-4EB7-DC40-8569-28204DC554EF}" type="presParOf" srcId="{4B174E67-A994-3D42-9780-92D14BF92F09}" destId="{62451CF2-156B-D147-AB35-7AF59BAA2A43}" srcOrd="1" destOrd="0" presId="urn:microsoft.com/office/officeart/2005/8/layout/radial3"/>
    <dgm:cxn modelId="{9E85476B-43EB-5948-9BAB-CE7F1D42689E}" type="presParOf" srcId="{4B174E67-A994-3D42-9780-92D14BF92F09}" destId="{35528264-1581-6C49-90B0-6DE4BA60D8D9}" srcOrd="2" destOrd="0" presId="urn:microsoft.com/office/officeart/2005/8/layout/radial3"/>
    <dgm:cxn modelId="{5B8C7D1F-339F-7C41-B183-04B024C5767C}" type="presParOf" srcId="{4B174E67-A994-3D42-9780-92D14BF92F09}" destId="{29D74749-F973-6A47-8468-DAC587C1FB81}" srcOrd="3" destOrd="0" presId="urn:microsoft.com/office/officeart/2005/8/layout/radial3"/>
    <dgm:cxn modelId="{6556AB91-A10A-3543-825A-94D5D44617F8}" type="presParOf" srcId="{4B174E67-A994-3D42-9780-92D14BF92F09}" destId="{E5F64C37-9D6E-CD4E-ACA5-06FD8DDC76B1}"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459E31-9C9F-164D-8339-3A5F79D311BC}"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7D2E246E-A089-8F42-BD80-662E39C8451D}">
      <dgm:prSet phldrT="[Text]"/>
      <dgm:spPr/>
      <dgm:t>
        <a:bodyPr/>
        <a:lstStyle/>
        <a:p>
          <a:r>
            <a:rPr lang="en-US" dirty="0" smtClean="0">
              <a:solidFill>
                <a:schemeClr val="bg2">
                  <a:lumMod val="50000"/>
                </a:schemeClr>
              </a:solidFill>
            </a:rPr>
            <a:t>Ideologies of science, technology and the city</a:t>
          </a:r>
          <a:endParaRPr lang="en-US" dirty="0">
            <a:solidFill>
              <a:schemeClr val="bg2">
                <a:lumMod val="50000"/>
              </a:schemeClr>
            </a:solidFill>
          </a:endParaRPr>
        </a:p>
      </dgm:t>
    </dgm:pt>
    <dgm:pt modelId="{D292578A-4EC2-1941-A406-50D587E998A7}" type="parTrans" cxnId="{897EFA51-FF2C-7C48-A32F-D687561FF307}">
      <dgm:prSet/>
      <dgm:spPr/>
      <dgm:t>
        <a:bodyPr/>
        <a:lstStyle/>
        <a:p>
          <a:endParaRPr lang="en-US"/>
        </a:p>
      </dgm:t>
    </dgm:pt>
    <dgm:pt modelId="{DC54F06B-E028-794B-8759-FC6A34A7088B}" type="sibTrans" cxnId="{897EFA51-FF2C-7C48-A32F-D687561FF307}">
      <dgm:prSet/>
      <dgm:spPr/>
      <dgm:t>
        <a:bodyPr/>
        <a:lstStyle/>
        <a:p>
          <a:endParaRPr lang="en-US"/>
        </a:p>
      </dgm:t>
    </dgm:pt>
    <dgm:pt modelId="{17ACD4F8-B803-E24C-ACAE-DB78D1923387}">
      <dgm:prSet phldrT="[Text]"/>
      <dgm:spPr/>
      <dgm:t>
        <a:bodyPr/>
        <a:lstStyle/>
        <a:p>
          <a:r>
            <a:rPr lang="en-US" dirty="0" smtClean="0">
              <a:solidFill>
                <a:srgbClr val="3D484D"/>
              </a:solidFill>
            </a:rPr>
            <a:t>Modern urban planning</a:t>
          </a:r>
          <a:endParaRPr lang="en-US" dirty="0">
            <a:solidFill>
              <a:srgbClr val="3D484D"/>
            </a:solidFill>
          </a:endParaRPr>
        </a:p>
      </dgm:t>
    </dgm:pt>
    <dgm:pt modelId="{504FBE08-471C-ED44-BD99-AE96E4F7052C}" type="parTrans" cxnId="{6D00E6BB-7866-D344-8DFD-50880E845251}">
      <dgm:prSet/>
      <dgm:spPr/>
      <dgm:t>
        <a:bodyPr/>
        <a:lstStyle/>
        <a:p>
          <a:endParaRPr lang="en-US"/>
        </a:p>
      </dgm:t>
    </dgm:pt>
    <dgm:pt modelId="{98193E38-2235-434E-8EDE-D8DDC1D4A972}" type="sibTrans" cxnId="{6D00E6BB-7866-D344-8DFD-50880E845251}">
      <dgm:prSet/>
      <dgm:spPr/>
      <dgm:t>
        <a:bodyPr/>
        <a:lstStyle/>
        <a:p>
          <a:endParaRPr lang="en-US"/>
        </a:p>
      </dgm:t>
    </dgm:pt>
    <dgm:pt modelId="{1EEF6E94-619D-C44C-B77E-D46EE11C9CFA}">
      <dgm:prSet phldrT="[Text]"/>
      <dgm:spPr/>
      <dgm:t>
        <a:bodyPr/>
        <a:lstStyle/>
        <a:p>
          <a:r>
            <a:rPr lang="en-US" dirty="0" smtClean="0">
              <a:solidFill>
                <a:srgbClr val="3D484D"/>
              </a:solidFill>
            </a:rPr>
            <a:t>Economic relations mediated by utilities and transport</a:t>
          </a:r>
          <a:endParaRPr lang="en-US" dirty="0">
            <a:solidFill>
              <a:srgbClr val="3D484D"/>
            </a:solidFill>
          </a:endParaRPr>
        </a:p>
      </dgm:t>
    </dgm:pt>
    <dgm:pt modelId="{34F05085-F81A-9044-AE9C-F3DA70D3F550}" type="parTrans" cxnId="{7D41CBBA-7D80-0D4F-B3F5-1113C4F1B764}">
      <dgm:prSet/>
      <dgm:spPr/>
      <dgm:t>
        <a:bodyPr/>
        <a:lstStyle/>
        <a:p>
          <a:endParaRPr lang="en-US"/>
        </a:p>
      </dgm:t>
    </dgm:pt>
    <dgm:pt modelId="{0A9ABEE4-96FF-D240-BCD5-D04384AE2AF0}" type="sibTrans" cxnId="{7D41CBBA-7D80-0D4F-B3F5-1113C4F1B764}">
      <dgm:prSet/>
      <dgm:spPr/>
      <dgm:t>
        <a:bodyPr/>
        <a:lstStyle/>
        <a:p>
          <a:endParaRPr lang="en-US"/>
        </a:p>
      </dgm:t>
    </dgm:pt>
    <dgm:pt modelId="{DAFE0BB7-91FA-1C43-A469-A004B821E4EA}">
      <dgm:prSet phldrT="[Text]"/>
      <dgm:spPr/>
      <dgm:t>
        <a:bodyPr/>
        <a:lstStyle/>
        <a:p>
          <a:r>
            <a:rPr lang="en-US" dirty="0" smtClean="0">
              <a:solidFill>
                <a:schemeClr val="bg1">
                  <a:lumMod val="85000"/>
                </a:schemeClr>
              </a:solidFill>
            </a:rPr>
            <a:t>The role of the state</a:t>
          </a:r>
          <a:endParaRPr lang="en-US" dirty="0">
            <a:solidFill>
              <a:schemeClr val="bg1">
                <a:lumMod val="85000"/>
              </a:schemeClr>
            </a:solidFill>
          </a:endParaRPr>
        </a:p>
      </dgm:t>
    </dgm:pt>
    <dgm:pt modelId="{D84B25D5-DBF4-A54E-86F1-345CB2FBC7D9}" type="parTrans" cxnId="{8050788F-AEB2-B24F-9221-18DB225993C0}">
      <dgm:prSet/>
      <dgm:spPr/>
      <dgm:t>
        <a:bodyPr/>
        <a:lstStyle/>
        <a:p>
          <a:endParaRPr lang="en-US"/>
        </a:p>
      </dgm:t>
    </dgm:pt>
    <dgm:pt modelId="{92239B1A-AE0E-F84A-9E44-69774E19D170}" type="sibTrans" cxnId="{8050788F-AEB2-B24F-9221-18DB225993C0}">
      <dgm:prSet/>
      <dgm:spPr/>
      <dgm:t>
        <a:bodyPr/>
        <a:lstStyle/>
        <a:p>
          <a:endParaRPr lang="en-US"/>
        </a:p>
      </dgm:t>
    </dgm:pt>
    <dgm:pt modelId="{EC2577CD-66C0-B34F-9DF8-9218A2CEA6EB}">
      <dgm:prSet phldrT="[Text]" phldr="1"/>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en-US" dirty="0"/>
        </a:p>
      </dgm:t>
    </dgm:pt>
    <dgm:pt modelId="{767F0CB7-73E6-2C49-8FDF-510558864B10}" type="sibTrans" cxnId="{61E74AAC-EC5F-F84D-BC55-2DCD2AAC11E7}">
      <dgm:prSet/>
      <dgm:spPr/>
      <dgm:t>
        <a:bodyPr/>
        <a:lstStyle/>
        <a:p>
          <a:endParaRPr lang="en-US"/>
        </a:p>
      </dgm:t>
    </dgm:pt>
    <dgm:pt modelId="{46F91283-C4D3-6242-8709-25E7A50D1453}" type="parTrans" cxnId="{61E74AAC-EC5F-F84D-BC55-2DCD2AAC11E7}">
      <dgm:prSet/>
      <dgm:spPr/>
      <dgm:t>
        <a:bodyPr/>
        <a:lstStyle/>
        <a:p>
          <a:endParaRPr lang="en-US"/>
        </a:p>
      </dgm:t>
    </dgm:pt>
    <dgm:pt modelId="{AB326F98-DCE3-614F-998B-20365DBD71C5}" type="pres">
      <dgm:prSet presAssocID="{5D459E31-9C9F-164D-8339-3A5F79D311BC}" presName="composite" presStyleCnt="0">
        <dgm:presLayoutVars>
          <dgm:chMax val="1"/>
          <dgm:dir/>
          <dgm:resizeHandles val="exact"/>
        </dgm:presLayoutVars>
      </dgm:prSet>
      <dgm:spPr/>
      <dgm:t>
        <a:bodyPr/>
        <a:lstStyle/>
        <a:p>
          <a:endParaRPr lang="en-US"/>
        </a:p>
      </dgm:t>
    </dgm:pt>
    <dgm:pt modelId="{4B174E67-A994-3D42-9780-92D14BF92F09}" type="pres">
      <dgm:prSet presAssocID="{5D459E31-9C9F-164D-8339-3A5F79D311BC}" presName="radial" presStyleCnt="0">
        <dgm:presLayoutVars>
          <dgm:animLvl val="ctr"/>
        </dgm:presLayoutVars>
      </dgm:prSet>
      <dgm:spPr/>
    </dgm:pt>
    <dgm:pt modelId="{1FA1237F-28DB-E644-8294-977C60C5DDE1}" type="pres">
      <dgm:prSet presAssocID="{EC2577CD-66C0-B34F-9DF8-9218A2CEA6EB}" presName="centerShape" presStyleLbl="vennNode1" presStyleIdx="0" presStyleCnt="5"/>
      <dgm:spPr/>
      <dgm:t>
        <a:bodyPr/>
        <a:lstStyle/>
        <a:p>
          <a:endParaRPr lang="en-US"/>
        </a:p>
      </dgm:t>
    </dgm:pt>
    <dgm:pt modelId="{62451CF2-156B-D147-AB35-7AF59BAA2A43}" type="pres">
      <dgm:prSet presAssocID="{7D2E246E-A089-8F42-BD80-662E39C8451D}" presName="node" presStyleLbl="vennNode1" presStyleIdx="1" presStyleCnt="5">
        <dgm:presLayoutVars>
          <dgm:bulletEnabled val="1"/>
        </dgm:presLayoutVars>
      </dgm:prSet>
      <dgm:spPr/>
      <dgm:t>
        <a:bodyPr/>
        <a:lstStyle/>
        <a:p>
          <a:endParaRPr lang="en-US"/>
        </a:p>
      </dgm:t>
    </dgm:pt>
    <dgm:pt modelId="{35528264-1581-6C49-90B0-6DE4BA60D8D9}" type="pres">
      <dgm:prSet presAssocID="{17ACD4F8-B803-E24C-ACAE-DB78D1923387}" presName="node" presStyleLbl="vennNode1" presStyleIdx="2" presStyleCnt="5">
        <dgm:presLayoutVars>
          <dgm:bulletEnabled val="1"/>
        </dgm:presLayoutVars>
      </dgm:prSet>
      <dgm:spPr/>
      <dgm:t>
        <a:bodyPr/>
        <a:lstStyle/>
        <a:p>
          <a:endParaRPr lang="en-US"/>
        </a:p>
      </dgm:t>
    </dgm:pt>
    <dgm:pt modelId="{29D74749-F973-6A47-8468-DAC587C1FB81}" type="pres">
      <dgm:prSet presAssocID="{1EEF6E94-619D-C44C-B77E-D46EE11C9CFA}" presName="node" presStyleLbl="vennNode1" presStyleIdx="3" presStyleCnt="5">
        <dgm:presLayoutVars>
          <dgm:bulletEnabled val="1"/>
        </dgm:presLayoutVars>
      </dgm:prSet>
      <dgm:spPr/>
      <dgm:t>
        <a:bodyPr/>
        <a:lstStyle/>
        <a:p>
          <a:endParaRPr lang="en-US"/>
        </a:p>
      </dgm:t>
    </dgm:pt>
    <dgm:pt modelId="{E5F64C37-9D6E-CD4E-ACA5-06FD8DDC76B1}" type="pres">
      <dgm:prSet presAssocID="{DAFE0BB7-91FA-1C43-A469-A004B821E4EA}" presName="node" presStyleLbl="vennNode1" presStyleIdx="4" presStyleCnt="5">
        <dgm:presLayoutVars>
          <dgm:bulletEnabled val="1"/>
        </dgm:presLayoutVars>
      </dgm:prSet>
      <dgm:spPr/>
      <dgm:t>
        <a:bodyPr/>
        <a:lstStyle/>
        <a:p>
          <a:endParaRPr lang="en-US"/>
        </a:p>
      </dgm:t>
    </dgm:pt>
  </dgm:ptLst>
  <dgm:cxnLst>
    <dgm:cxn modelId="{8A03F016-2C9B-0F46-A038-D62AC858AFF7}" type="presOf" srcId="{17ACD4F8-B803-E24C-ACAE-DB78D1923387}" destId="{35528264-1581-6C49-90B0-6DE4BA60D8D9}" srcOrd="0" destOrd="0" presId="urn:microsoft.com/office/officeart/2005/8/layout/radial3"/>
    <dgm:cxn modelId="{01737510-010C-3A4C-AB49-72398DF644C1}" type="presOf" srcId="{5D459E31-9C9F-164D-8339-3A5F79D311BC}" destId="{AB326F98-DCE3-614F-998B-20365DBD71C5}" srcOrd="0" destOrd="0" presId="urn:microsoft.com/office/officeart/2005/8/layout/radial3"/>
    <dgm:cxn modelId="{61E74AAC-EC5F-F84D-BC55-2DCD2AAC11E7}" srcId="{5D459E31-9C9F-164D-8339-3A5F79D311BC}" destId="{EC2577CD-66C0-B34F-9DF8-9218A2CEA6EB}" srcOrd="0" destOrd="0" parTransId="{46F91283-C4D3-6242-8709-25E7A50D1453}" sibTransId="{767F0CB7-73E6-2C49-8FDF-510558864B10}"/>
    <dgm:cxn modelId="{38816863-1D8F-374C-9D17-5CB9C98BD805}" type="presOf" srcId="{EC2577CD-66C0-B34F-9DF8-9218A2CEA6EB}" destId="{1FA1237F-28DB-E644-8294-977C60C5DDE1}" srcOrd="0" destOrd="0" presId="urn:microsoft.com/office/officeart/2005/8/layout/radial3"/>
    <dgm:cxn modelId="{8050788F-AEB2-B24F-9221-18DB225993C0}" srcId="{EC2577CD-66C0-B34F-9DF8-9218A2CEA6EB}" destId="{DAFE0BB7-91FA-1C43-A469-A004B821E4EA}" srcOrd="3" destOrd="0" parTransId="{D84B25D5-DBF4-A54E-86F1-345CB2FBC7D9}" sibTransId="{92239B1A-AE0E-F84A-9E44-69774E19D170}"/>
    <dgm:cxn modelId="{8D9C23AA-12C2-E74C-B7C4-D882909B21FE}" type="presOf" srcId="{1EEF6E94-619D-C44C-B77E-D46EE11C9CFA}" destId="{29D74749-F973-6A47-8468-DAC587C1FB81}" srcOrd="0" destOrd="0" presId="urn:microsoft.com/office/officeart/2005/8/layout/radial3"/>
    <dgm:cxn modelId="{7D41CBBA-7D80-0D4F-B3F5-1113C4F1B764}" srcId="{EC2577CD-66C0-B34F-9DF8-9218A2CEA6EB}" destId="{1EEF6E94-619D-C44C-B77E-D46EE11C9CFA}" srcOrd="2" destOrd="0" parTransId="{34F05085-F81A-9044-AE9C-F3DA70D3F550}" sibTransId="{0A9ABEE4-96FF-D240-BCD5-D04384AE2AF0}"/>
    <dgm:cxn modelId="{897EFA51-FF2C-7C48-A32F-D687561FF307}" srcId="{EC2577CD-66C0-B34F-9DF8-9218A2CEA6EB}" destId="{7D2E246E-A089-8F42-BD80-662E39C8451D}" srcOrd="0" destOrd="0" parTransId="{D292578A-4EC2-1941-A406-50D587E998A7}" sibTransId="{DC54F06B-E028-794B-8759-FC6A34A7088B}"/>
    <dgm:cxn modelId="{0B0A8C6C-8FA6-B341-9765-74A57A56E251}" type="presOf" srcId="{7D2E246E-A089-8F42-BD80-662E39C8451D}" destId="{62451CF2-156B-D147-AB35-7AF59BAA2A43}" srcOrd="0" destOrd="0" presId="urn:microsoft.com/office/officeart/2005/8/layout/radial3"/>
    <dgm:cxn modelId="{C195F291-E3E2-B64E-8A98-CEE47A3D38A6}" type="presOf" srcId="{DAFE0BB7-91FA-1C43-A469-A004B821E4EA}" destId="{E5F64C37-9D6E-CD4E-ACA5-06FD8DDC76B1}" srcOrd="0" destOrd="0" presId="urn:microsoft.com/office/officeart/2005/8/layout/radial3"/>
    <dgm:cxn modelId="{6D00E6BB-7866-D344-8DFD-50880E845251}" srcId="{EC2577CD-66C0-B34F-9DF8-9218A2CEA6EB}" destId="{17ACD4F8-B803-E24C-ACAE-DB78D1923387}" srcOrd="1" destOrd="0" parTransId="{504FBE08-471C-ED44-BD99-AE96E4F7052C}" sibTransId="{98193E38-2235-434E-8EDE-D8DDC1D4A972}"/>
    <dgm:cxn modelId="{A1F62C6F-342E-B342-BA33-601FD607F980}" type="presParOf" srcId="{AB326F98-DCE3-614F-998B-20365DBD71C5}" destId="{4B174E67-A994-3D42-9780-92D14BF92F09}" srcOrd="0" destOrd="0" presId="urn:microsoft.com/office/officeart/2005/8/layout/radial3"/>
    <dgm:cxn modelId="{C6509320-D9ED-3C42-BEE1-8E3FF896BD44}" type="presParOf" srcId="{4B174E67-A994-3D42-9780-92D14BF92F09}" destId="{1FA1237F-28DB-E644-8294-977C60C5DDE1}" srcOrd="0" destOrd="0" presId="urn:microsoft.com/office/officeart/2005/8/layout/radial3"/>
    <dgm:cxn modelId="{76BA1E76-2EDA-DE42-9C92-04AB2F4B47EA}" type="presParOf" srcId="{4B174E67-A994-3D42-9780-92D14BF92F09}" destId="{62451CF2-156B-D147-AB35-7AF59BAA2A43}" srcOrd="1" destOrd="0" presId="urn:microsoft.com/office/officeart/2005/8/layout/radial3"/>
    <dgm:cxn modelId="{7102FA69-81D9-B841-881B-F349CDB388C8}" type="presParOf" srcId="{4B174E67-A994-3D42-9780-92D14BF92F09}" destId="{35528264-1581-6C49-90B0-6DE4BA60D8D9}" srcOrd="2" destOrd="0" presId="urn:microsoft.com/office/officeart/2005/8/layout/radial3"/>
    <dgm:cxn modelId="{16670BAA-990A-964B-99EE-2FC557C5F7CA}" type="presParOf" srcId="{4B174E67-A994-3D42-9780-92D14BF92F09}" destId="{29D74749-F973-6A47-8468-DAC587C1FB81}" srcOrd="3" destOrd="0" presId="urn:microsoft.com/office/officeart/2005/8/layout/radial3"/>
    <dgm:cxn modelId="{E9909BFE-CE06-CB44-B4CA-E777C4756D31}" type="presParOf" srcId="{4B174E67-A994-3D42-9780-92D14BF92F09}" destId="{E5F64C37-9D6E-CD4E-ACA5-06FD8DDC76B1}"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459E31-9C9F-164D-8339-3A5F79D311BC}"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7D2E246E-A089-8F42-BD80-662E39C8451D}">
      <dgm:prSet phldrT="[Text]"/>
      <dgm:spPr/>
      <dgm:t>
        <a:bodyPr/>
        <a:lstStyle/>
        <a:p>
          <a:r>
            <a:rPr lang="en-US" dirty="0" smtClean="0">
              <a:solidFill>
                <a:srgbClr val="3D484D"/>
              </a:solidFill>
            </a:rPr>
            <a:t>Ideologies of science, technology and the city</a:t>
          </a:r>
          <a:endParaRPr lang="en-US" dirty="0">
            <a:solidFill>
              <a:srgbClr val="3D484D"/>
            </a:solidFill>
          </a:endParaRPr>
        </a:p>
      </dgm:t>
    </dgm:pt>
    <dgm:pt modelId="{D292578A-4EC2-1941-A406-50D587E998A7}" type="parTrans" cxnId="{897EFA51-FF2C-7C48-A32F-D687561FF307}">
      <dgm:prSet/>
      <dgm:spPr/>
      <dgm:t>
        <a:bodyPr/>
        <a:lstStyle/>
        <a:p>
          <a:endParaRPr lang="en-US"/>
        </a:p>
      </dgm:t>
    </dgm:pt>
    <dgm:pt modelId="{DC54F06B-E028-794B-8759-FC6A34A7088B}" type="sibTrans" cxnId="{897EFA51-FF2C-7C48-A32F-D687561FF307}">
      <dgm:prSet/>
      <dgm:spPr/>
      <dgm:t>
        <a:bodyPr/>
        <a:lstStyle/>
        <a:p>
          <a:endParaRPr lang="en-US"/>
        </a:p>
      </dgm:t>
    </dgm:pt>
    <dgm:pt modelId="{17ACD4F8-B803-E24C-ACAE-DB78D1923387}">
      <dgm:prSet phldrT="[Text]"/>
      <dgm:spPr/>
      <dgm:t>
        <a:bodyPr/>
        <a:lstStyle/>
        <a:p>
          <a:r>
            <a:rPr lang="en-US" dirty="0" smtClean="0">
              <a:solidFill>
                <a:srgbClr val="3D484D"/>
              </a:solidFill>
            </a:rPr>
            <a:t>Modern urban planning</a:t>
          </a:r>
          <a:endParaRPr lang="en-US" dirty="0">
            <a:solidFill>
              <a:srgbClr val="3D484D"/>
            </a:solidFill>
          </a:endParaRPr>
        </a:p>
      </dgm:t>
    </dgm:pt>
    <dgm:pt modelId="{504FBE08-471C-ED44-BD99-AE96E4F7052C}" type="parTrans" cxnId="{6D00E6BB-7866-D344-8DFD-50880E845251}">
      <dgm:prSet/>
      <dgm:spPr/>
      <dgm:t>
        <a:bodyPr/>
        <a:lstStyle/>
        <a:p>
          <a:endParaRPr lang="en-US"/>
        </a:p>
      </dgm:t>
    </dgm:pt>
    <dgm:pt modelId="{98193E38-2235-434E-8EDE-D8DDC1D4A972}" type="sibTrans" cxnId="{6D00E6BB-7866-D344-8DFD-50880E845251}">
      <dgm:prSet/>
      <dgm:spPr/>
      <dgm:t>
        <a:bodyPr/>
        <a:lstStyle/>
        <a:p>
          <a:endParaRPr lang="en-US"/>
        </a:p>
      </dgm:t>
    </dgm:pt>
    <dgm:pt modelId="{1EEF6E94-619D-C44C-B77E-D46EE11C9CFA}">
      <dgm:prSet phldrT="[Text]"/>
      <dgm:spPr/>
      <dgm:t>
        <a:bodyPr/>
        <a:lstStyle/>
        <a:p>
          <a:r>
            <a:rPr lang="en-US" dirty="0" smtClean="0">
              <a:solidFill>
                <a:schemeClr val="bg1">
                  <a:lumMod val="85000"/>
                </a:schemeClr>
              </a:solidFill>
            </a:rPr>
            <a:t>Economic relations mediated by utilities and transport</a:t>
          </a:r>
          <a:endParaRPr lang="en-US" dirty="0">
            <a:solidFill>
              <a:schemeClr val="bg1">
                <a:lumMod val="85000"/>
              </a:schemeClr>
            </a:solidFill>
          </a:endParaRPr>
        </a:p>
      </dgm:t>
    </dgm:pt>
    <dgm:pt modelId="{34F05085-F81A-9044-AE9C-F3DA70D3F550}" type="parTrans" cxnId="{7D41CBBA-7D80-0D4F-B3F5-1113C4F1B764}">
      <dgm:prSet/>
      <dgm:spPr/>
      <dgm:t>
        <a:bodyPr/>
        <a:lstStyle/>
        <a:p>
          <a:endParaRPr lang="en-US"/>
        </a:p>
      </dgm:t>
    </dgm:pt>
    <dgm:pt modelId="{0A9ABEE4-96FF-D240-BCD5-D04384AE2AF0}" type="sibTrans" cxnId="{7D41CBBA-7D80-0D4F-B3F5-1113C4F1B764}">
      <dgm:prSet/>
      <dgm:spPr/>
      <dgm:t>
        <a:bodyPr/>
        <a:lstStyle/>
        <a:p>
          <a:endParaRPr lang="en-US"/>
        </a:p>
      </dgm:t>
    </dgm:pt>
    <dgm:pt modelId="{DAFE0BB7-91FA-1C43-A469-A004B821E4EA}">
      <dgm:prSet phldrT="[Text]"/>
      <dgm:spPr/>
      <dgm:t>
        <a:bodyPr/>
        <a:lstStyle/>
        <a:p>
          <a:r>
            <a:rPr lang="en-US" dirty="0" smtClean="0">
              <a:solidFill>
                <a:schemeClr val="bg2">
                  <a:lumMod val="50000"/>
                </a:schemeClr>
              </a:solidFill>
            </a:rPr>
            <a:t>The role of the state</a:t>
          </a:r>
          <a:endParaRPr lang="en-US" dirty="0">
            <a:solidFill>
              <a:schemeClr val="bg2">
                <a:lumMod val="50000"/>
              </a:schemeClr>
            </a:solidFill>
          </a:endParaRPr>
        </a:p>
      </dgm:t>
    </dgm:pt>
    <dgm:pt modelId="{D84B25D5-DBF4-A54E-86F1-345CB2FBC7D9}" type="parTrans" cxnId="{8050788F-AEB2-B24F-9221-18DB225993C0}">
      <dgm:prSet/>
      <dgm:spPr/>
      <dgm:t>
        <a:bodyPr/>
        <a:lstStyle/>
        <a:p>
          <a:endParaRPr lang="en-US"/>
        </a:p>
      </dgm:t>
    </dgm:pt>
    <dgm:pt modelId="{92239B1A-AE0E-F84A-9E44-69774E19D170}" type="sibTrans" cxnId="{8050788F-AEB2-B24F-9221-18DB225993C0}">
      <dgm:prSet/>
      <dgm:spPr/>
      <dgm:t>
        <a:bodyPr/>
        <a:lstStyle/>
        <a:p>
          <a:endParaRPr lang="en-US"/>
        </a:p>
      </dgm:t>
    </dgm:pt>
    <dgm:pt modelId="{EC2577CD-66C0-B34F-9DF8-9218A2CEA6EB}">
      <dgm:prSet phldrT="[Text]" phldr="1"/>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en-US" dirty="0"/>
        </a:p>
      </dgm:t>
    </dgm:pt>
    <dgm:pt modelId="{767F0CB7-73E6-2C49-8FDF-510558864B10}" type="sibTrans" cxnId="{61E74AAC-EC5F-F84D-BC55-2DCD2AAC11E7}">
      <dgm:prSet/>
      <dgm:spPr/>
      <dgm:t>
        <a:bodyPr/>
        <a:lstStyle/>
        <a:p>
          <a:endParaRPr lang="en-US"/>
        </a:p>
      </dgm:t>
    </dgm:pt>
    <dgm:pt modelId="{46F91283-C4D3-6242-8709-25E7A50D1453}" type="parTrans" cxnId="{61E74AAC-EC5F-F84D-BC55-2DCD2AAC11E7}">
      <dgm:prSet/>
      <dgm:spPr/>
      <dgm:t>
        <a:bodyPr/>
        <a:lstStyle/>
        <a:p>
          <a:endParaRPr lang="en-US"/>
        </a:p>
      </dgm:t>
    </dgm:pt>
    <dgm:pt modelId="{AB326F98-DCE3-614F-998B-20365DBD71C5}" type="pres">
      <dgm:prSet presAssocID="{5D459E31-9C9F-164D-8339-3A5F79D311BC}" presName="composite" presStyleCnt="0">
        <dgm:presLayoutVars>
          <dgm:chMax val="1"/>
          <dgm:dir/>
          <dgm:resizeHandles val="exact"/>
        </dgm:presLayoutVars>
      </dgm:prSet>
      <dgm:spPr/>
      <dgm:t>
        <a:bodyPr/>
        <a:lstStyle/>
        <a:p>
          <a:endParaRPr lang="en-US"/>
        </a:p>
      </dgm:t>
    </dgm:pt>
    <dgm:pt modelId="{4B174E67-A994-3D42-9780-92D14BF92F09}" type="pres">
      <dgm:prSet presAssocID="{5D459E31-9C9F-164D-8339-3A5F79D311BC}" presName="radial" presStyleCnt="0">
        <dgm:presLayoutVars>
          <dgm:animLvl val="ctr"/>
        </dgm:presLayoutVars>
      </dgm:prSet>
      <dgm:spPr/>
    </dgm:pt>
    <dgm:pt modelId="{1FA1237F-28DB-E644-8294-977C60C5DDE1}" type="pres">
      <dgm:prSet presAssocID="{EC2577CD-66C0-B34F-9DF8-9218A2CEA6EB}" presName="centerShape" presStyleLbl="vennNode1" presStyleIdx="0" presStyleCnt="5"/>
      <dgm:spPr/>
      <dgm:t>
        <a:bodyPr/>
        <a:lstStyle/>
        <a:p>
          <a:endParaRPr lang="en-US"/>
        </a:p>
      </dgm:t>
    </dgm:pt>
    <dgm:pt modelId="{62451CF2-156B-D147-AB35-7AF59BAA2A43}" type="pres">
      <dgm:prSet presAssocID="{7D2E246E-A089-8F42-BD80-662E39C8451D}" presName="node" presStyleLbl="vennNode1" presStyleIdx="1" presStyleCnt="5">
        <dgm:presLayoutVars>
          <dgm:bulletEnabled val="1"/>
        </dgm:presLayoutVars>
      </dgm:prSet>
      <dgm:spPr/>
      <dgm:t>
        <a:bodyPr/>
        <a:lstStyle/>
        <a:p>
          <a:endParaRPr lang="en-US"/>
        </a:p>
      </dgm:t>
    </dgm:pt>
    <dgm:pt modelId="{35528264-1581-6C49-90B0-6DE4BA60D8D9}" type="pres">
      <dgm:prSet presAssocID="{17ACD4F8-B803-E24C-ACAE-DB78D1923387}" presName="node" presStyleLbl="vennNode1" presStyleIdx="2" presStyleCnt="5">
        <dgm:presLayoutVars>
          <dgm:bulletEnabled val="1"/>
        </dgm:presLayoutVars>
      </dgm:prSet>
      <dgm:spPr/>
      <dgm:t>
        <a:bodyPr/>
        <a:lstStyle/>
        <a:p>
          <a:endParaRPr lang="en-US"/>
        </a:p>
      </dgm:t>
    </dgm:pt>
    <dgm:pt modelId="{29D74749-F973-6A47-8468-DAC587C1FB81}" type="pres">
      <dgm:prSet presAssocID="{1EEF6E94-619D-C44C-B77E-D46EE11C9CFA}" presName="node" presStyleLbl="vennNode1" presStyleIdx="3" presStyleCnt="5">
        <dgm:presLayoutVars>
          <dgm:bulletEnabled val="1"/>
        </dgm:presLayoutVars>
      </dgm:prSet>
      <dgm:spPr/>
      <dgm:t>
        <a:bodyPr/>
        <a:lstStyle/>
        <a:p>
          <a:endParaRPr lang="en-US"/>
        </a:p>
      </dgm:t>
    </dgm:pt>
    <dgm:pt modelId="{E5F64C37-9D6E-CD4E-ACA5-06FD8DDC76B1}" type="pres">
      <dgm:prSet presAssocID="{DAFE0BB7-91FA-1C43-A469-A004B821E4EA}" presName="node" presStyleLbl="vennNode1" presStyleIdx="4" presStyleCnt="5">
        <dgm:presLayoutVars>
          <dgm:bulletEnabled val="1"/>
        </dgm:presLayoutVars>
      </dgm:prSet>
      <dgm:spPr/>
      <dgm:t>
        <a:bodyPr/>
        <a:lstStyle/>
        <a:p>
          <a:endParaRPr lang="en-US"/>
        </a:p>
      </dgm:t>
    </dgm:pt>
  </dgm:ptLst>
  <dgm:cxnLst>
    <dgm:cxn modelId="{61E74AAC-EC5F-F84D-BC55-2DCD2AAC11E7}" srcId="{5D459E31-9C9F-164D-8339-3A5F79D311BC}" destId="{EC2577CD-66C0-B34F-9DF8-9218A2CEA6EB}" srcOrd="0" destOrd="0" parTransId="{46F91283-C4D3-6242-8709-25E7A50D1453}" sibTransId="{767F0CB7-73E6-2C49-8FDF-510558864B10}"/>
    <dgm:cxn modelId="{8BE45F07-C555-A14D-BE5E-80E363FB779C}" type="presOf" srcId="{1EEF6E94-619D-C44C-B77E-D46EE11C9CFA}" destId="{29D74749-F973-6A47-8468-DAC587C1FB81}" srcOrd="0" destOrd="0" presId="urn:microsoft.com/office/officeart/2005/8/layout/radial3"/>
    <dgm:cxn modelId="{71AE52DC-4496-2746-AC73-63D415C59C26}" type="presOf" srcId="{5D459E31-9C9F-164D-8339-3A5F79D311BC}" destId="{AB326F98-DCE3-614F-998B-20365DBD71C5}" srcOrd="0" destOrd="0" presId="urn:microsoft.com/office/officeart/2005/8/layout/radial3"/>
    <dgm:cxn modelId="{69436D59-2802-8F45-A96D-CDA5489DBD74}" type="presOf" srcId="{DAFE0BB7-91FA-1C43-A469-A004B821E4EA}" destId="{E5F64C37-9D6E-CD4E-ACA5-06FD8DDC76B1}" srcOrd="0" destOrd="0" presId="urn:microsoft.com/office/officeart/2005/8/layout/radial3"/>
    <dgm:cxn modelId="{8050788F-AEB2-B24F-9221-18DB225993C0}" srcId="{EC2577CD-66C0-B34F-9DF8-9218A2CEA6EB}" destId="{DAFE0BB7-91FA-1C43-A469-A004B821E4EA}" srcOrd="3" destOrd="0" parTransId="{D84B25D5-DBF4-A54E-86F1-345CB2FBC7D9}" sibTransId="{92239B1A-AE0E-F84A-9E44-69774E19D170}"/>
    <dgm:cxn modelId="{8962A1D5-D4B2-7249-8D30-4A86045ED3C5}" type="presOf" srcId="{17ACD4F8-B803-E24C-ACAE-DB78D1923387}" destId="{35528264-1581-6C49-90B0-6DE4BA60D8D9}" srcOrd="0" destOrd="0" presId="urn:microsoft.com/office/officeart/2005/8/layout/radial3"/>
    <dgm:cxn modelId="{F08C8DA4-3C30-5946-A571-3316B8A93FA4}" type="presOf" srcId="{7D2E246E-A089-8F42-BD80-662E39C8451D}" destId="{62451CF2-156B-D147-AB35-7AF59BAA2A43}" srcOrd="0" destOrd="0" presId="urn:microsoft.com/office/officeart/2005/8/layout/radial3"/>
    <dgm:cxn modelId="{7D41CBBA-7D80-0D4F-B3F5-1113C4F1B764}" srcId="{EC2577CD-66C0-B34F-9DF8-9218A2CEA6EB}" destId="{1EEF6E94-619D-C44C-B77E-D46EE11C9CFA}" srcOrd="2" destOrd="0" parTransId="{34F05085-F81A-9044-AE9C-F3DA70D3F550}" sibTransId="{0A9ABEE4-96FF-D240-BCD5-D04384AE2AF0}"/>
    <dgm:cxn modelId="{8AAAF028-6573-D74C-B1F8-715A936B900C}" type="presOf" srcId="{EC2577CD-66C0-B34F-9DF8-9218A2CEA6EB}" destId="{1FA1237F-28DB-E644-8294-977C60C5DDE1}" srcOrd="0" destOrd="0" presId="urn:microsoft.com/office/officeart/2005/8/layout/radial3"/>
    <dgm:cxn modelId="{897EFA51-FF2C-7C48-A32F-D687561FF307}" srcId="{EC2577CD-66C0-B34F-9DF8-9218A2CEA6EB}" destId="{7D2E246E-A089-8F42-BD80-662E39C8451D}" srcOrd="0" destOrd="0" parTransId="{D292578A-4EC2-1941-A406-50D587E998A7}" sibTransId="{DC54F06B-E028-794B-8759-FC6A34A7088B}"/>
    <dgm:cxn modelId="{6D00E6BB-7866-D344-8DFD-50880E845251}" srcId="{EC2577CD-66C0-B34F-9DF8-9218A2CEA6EB}" destId="{17ACD4F8-B803-E24C-ACAE-DB78D1923387}" srcOrd="1" destOrd="0" parTransId="{504FBE08-471C-ED44-BD99-AE96E4F7052C}" sibTransId="{98193E38-2235-434E-8EDE-D8DDC1D4A972}"/>
    <dgm:cxn modelId="{862FB78E-8542-0142-A7CD-434F867DF0CD}" type="presParOf" srcId="{AB326F98-DCE3-614F-998B-20365DBD71C5}" destId="{4B174E67-A994-3D42-9780-92D14BF92F09}" srcOrd="0" destOrd="0" presId="urn:microsoft.com/office/officeart/2005/8/layout/radial3"/>
    <dgm:cxn modelId="{CCABA9A1-5F5E-1443-9280-9364CAFE31D1}" type="presParOf" srcId="{4B174E67-A994-3D42-9780-92D14BF92F09}" destId="{1FA1237F-28DB-E644-8294-977C60C5DDE1}" srcOrd="0" destOrd="0" presId="urn:microsoft.com/office/officeart/2005/8/layout/radial3"/>
    <dgm:cxn modelId="{52A1E401-E8AC-BE4E-9485-80F60045AE35}" type="presParOf" srcId="{4B174E67-A994-3D42-9780-92D14BF92F09}" destId="{62451CF2-156B-D147-AB35-7AF59BAA2A43}" srcOrd="1" destOrd="0" presId="urn:microsoft.com/office/officeart/2005/8/layout/radial3"/>
    <dgm:cxn modelId="{CE6E43BC-7CA3-9440-B996-2D30C010221A}" type="presParOf" srcId="{4B174E67-A994-3D42-9780-92D14BF92F09}" destId="{35528264-1581-6C49-90B0-6DE4BA60D8D9}" srcOrd="2" destOrd="0" presId="urn:microsoft.com/office/officeart/2005/8/layout/radial3"/>
    <dgm:cxn modelId="{6D1386B3-A334-A24C-A2CF-B834342832F8}" type="presParOf" srcId="{4B174E67-A994-3D42-9780-92D14BF92F09}" destId="{29D74749-F973-6A47-8468-DAC587C1FB81}" srcOrd="3" destOrd="0" presId="urn:microsoft.com/office/officeart/2005/8/layout/radial3"/>
    <dgm:cxn modelId="{9FD571E2-A374-0349-860E-2C2B777BCE0F}" type="presParOf" srcId="{4B174E67-A994-3D42-9780-92D14BF92F09}" destId="{E5F64C37-9D6E-CD4E-ACA5-06FD8DDC76B1}"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459E31-9C9F-164D-8339-3A5F79D311BC}"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7D2E246E-A089-8F42-BD80-662E39C8451D}">
      <dgm:prSet phldrT="[Text]"/>
      <dgm:spPr/>
      <dgm:t>
        <a:bodyPr/>
        <a:lstStyle/>
        <a:p>
          <a:r>
            <a:rPr lang="en-US" dirty="0" smtClean="0">
              <a:solidFill>
                <a:srgbClr val="3D484D"/>
              </a:solidFill>
            </a:rPr>
            <a:t>Ideologies of science, technology and the city</a:t>
          </a:r>
          <a:endParaRPr lang="en-US" dirty="0">
            <a:solidFill>
              <a:srgbClr val="3D484D"/>
            </a:solidFill>
          </a:endParaRPr>
        </a:p>
      </dgm:t>
    </dgm:pt>
    <dgm:pt modelId="{D292578A-4EC2-1941-A406-50D587E998A7}" type="parTrans" cxnId="{897EFA51-FF2C-7C48-A32F-D687561FF307}">
      <dgm:prSet/>
      <dgm:spPr/>
      <dgm:t>
        <a:bodyPr/>
        <a:lstStyle/>
        <a:p>
          <a:endParaRPr lang="en-US"/>
        </a:p>
      </dgm:t>
    </dgm:pt>
    <dgm:pt modelId="{DC54F06B-E028-794B-8759-FC6A34A7088B}" type="sibTrans" cxnId="{897EFA51-FF2C-7C48-A32F-D687561FF307}">
      <dgm:prSet/>
      <dgm:spPr/>
      <dgm:t>
        <a:bodyPr/>
        <a:lstStyle/>
        <a:p>
          <a:endParaRPr lang="en-US"/>
        </a:p>
      </dgm:t>
    </dgm:pt>
    <dgm:pt modelId="{17ACD4F8-B803-E24C-ACAE-DB78D1923387}">
      <dgm:prSet phldrT="[Text]"/>
      <dgm:spPr/>
      <dgm:t>
        <a:bodyPr/>
        <a:lstStyle/>
        <a:p>
          <a:r>
            <a:rPr lang="en-US" dirty="0" smtClean="0">
              <a:solidFill>
                <a:srgbClr val="D9D9D9"/>
              </a:solidFill>
            </a:rPr>
            <a:t>Modern urban planning</a:t>
          </a:r>
          <a:endParaRPr lang="en-US" dirty="0">
            <a:solidFill>
              <a:srgbClr val="D9D9D9"/>
            </a:solidFill>
          </a:endParaRPr>
        </a:p>
      </dgm:t>
    </dgm:pt>
    <dgm:pt modelId="{504FBE08-471C-ED44-BD99-AE96E4F7052C}" type="parTrans" cxnId="{6D00E6BB-7866-D344-8DFD-50880E845251}">
      <dgm:prSet/>
      <dgm:spPr/>
      <dgm:t>
        <a:bodyPr/>
        <a:lstStyle/>
        <a:p>
          <a:endParaRPr lang="en-US"/>
        </a:p>
      </dgm:t>
    </dgm:pt>
    <dgm:pt modelId="{98193E38-2235-434E-8EDE-D8DDC1D4A972}" type="sibTrans" cxnId="{6D00E6BB-7866-D344-8DFD-50880E845251}">
      <dgm:prSet/>
      <dgm:spPr/>
      <dgm:t>
        <a:bodyPr/>
        <a:lstStyle/>
        <a:p>
          <a:endParaRPr lang="en-US"/>
        </a:p>
      </dgm:t>
    </dgm:pt>
    <dgm:pt modelId="{1EEF6E94-619D-C44C-B77E-D46EE11C9CFA}">
      <dgm:prSet phldrT="[Text]"/>
      <dgm:spPr/>
      <dgm:t>
        <a:bodyPr/>
        <a:lstStyle/>
        <a:p>
          <a:r>
            <a:rPr lang="en-US" dirty="0" smtClean="0">
              <a:solidFill>
                <a:schemeClr val="bg2">
                  <a:lumMod val="50000"/>
                </a:schemeClr>
              </a:solidFill>
            </a:rPr>
            <a:t>Economic relations mediated by utilities and transport</a:t>
          </a:r>
          <a:endParaRPr lang="en-US" dirty="0">
            <a:solidFill>
              <a:schemeClr val="bg2">
                <a:lumMod val="50000"/>
              </a:schemeClr>
            </a:solidFill>
          </a:endParaRPr>
        </a:p>
      </dgm:t>
    </dgm:pt>
    <dgm:pt modelId="{34F05085-F81A-9044-AE9C-F3DA70D3F550}" type="parTrans" cxnId="{7D41CBBA-7D80-0D4F-B3F5-1113C4F1B764}">
      <dgm:prSet/>
      <dgm:spPr/>
      <dgm:t>
        <a:bodyPr/>
        <a:lstStyle/>
        <a:p>
          <a:endParaRPr lang="en-US"/>
        </a:p>
      </dgm:t>
    </dgm:pt>
    <dgm:pt modelId="{0A9ABEE4-96FF-D240-BCD5-D04384AE2AF0}" type="sibTrans" cxnId="{7D41CBBA-7D80-0D4F-B3F5-1113C4F1B764}">
      <dgm:prSet/>
      <dgm:spPr/>
      <dgm:t>
        <a:bodyPr/>
        <a:lstStyle/>
        <a:p>
          <a:endParaRPr lang="en-US"/>
        </a:p>
      </dgm:t>
    </dgm:pt>
    <dgm:pt modelId="{DAFE0BB7-91FA-1C43-A469-A004B821E4EA}">
      <dgm:prSet phldrT="[Text]"/>
      <dgm:spPr/>
      <dgm:t>
        <a:bodyPr/>
        <a:lstStyle/>
        <a:p>
          <a:r>
            <a:rPr lang="en-US" dirty="0" smtClean="0">
              <a:solidFill>
                <a:schemeClr val="bg2">
                  <a:lumMod val="50000"/>
                </a:schemeClr>
              </a:solidFill>
            </a:rPr>
            <a:t>The role of the state</a:t>
          </a:r>
          <a:endParaRPr lang="en-US" dirty="0">
            <a:solidFill>
              <a:schemeClr val="bg2">
                <a:lumMod val="50000"/>
              </a:schemeClr>
            </a:solidFill>
          </a:endParaRPr>
        </a:p>
      </dgm:t>
    </dgm:pt>
    <dgm:pt modelId="{D84B25D5-DBF4-A54E-86F1-345CB2FBC7D9}" type="parTrans" cxnId="{8050788F-AEB2-B24F-9221-18DB225993C0}">
      <dgm:prSet/>
      <dgm:spPr/>
      <dgm:t>
        <a:bodyPr/>
        <a:lstStyle/>
        <a:p>
          <a:endParaRPr lang="en-US"/>
        </a:p>
      </dgm:t>
    </dgm:pt>
    <dgm:pt modelId="{92239B1A-AE0E-F84A-9E44-69774E19D170}" type="sibTrans" cxnId="{8050788F-AEB2-B24F-9221-18DB225993C0}">
      <dgm:prSet/>
      <dgm:spPr/>
      <dgm:t>
        <a:bodyPr/>
        <a:lstStyle/>
        <a:p>
          <a:endParaRPr lang="en-US"/>
        </a:p>
      </dgm:t>
    </dgm:pt>
    <dgm:pt modelId="{EC2577CD-66C0-B34F-9DF8-9218A2CEA6EB}">
      <dgm:prSet phldrT="[Text]" phldr="1"/>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en-US" dirty="0"/>
        </a:p>
      </dgm:t>
    </dgm:pt>
    <dgm:pt modelId="{767F0CB7-73E6-2C49-8FDF-510558864B10}" type="sibTrans" cxnId="{61E74AAC-EC5F-F84D-BC55-2DCD2AAC11E7}">
      <dgm:prSet/>
      <dgm:spPr/>
      <dgm:t>
        <a:bodyPr/>
        <a:lstStyle/>
        <a:p>
          <a:endParaRPr lang="en-US"/>
        </a:p>
      </dgm:t>
    </dgm:pt>
    <dgm:pt modelId="{46F91283-C4D3-6242-8709-25E7A50D1453}" type="parTrans" cxnId="{61E74AAC-EC5F-F84D-BC55-2DCD2AAC11E7}">
      <dgm:prSet/>
      <dgm:spPr/>
      <dgm:t>
        <a:bodyPr/>
        <a:lstStyle/>
        <a:p>
          <a:endParaRPr lang="en-US"/>
        </a:p>
      </dgm:t>
    </dgm:pt>
    <dgm:pt modelId="{AB326F98-DCE3-614F-998B-20365DBD71C5}" type="pres">
      <dgm:prSet presAssocID="{5D459E31-9C9F-164D-8339-3A5F79D311BC}" presName="composite" presStyleCnt="0">
        <dgm:presLayoutVars>
          <dgm:chMax val="1"/>
          <dgm:dir/>
          <dgm:resizeHandles val="exact"/>
        </dgm:presLayoutVars>
      </dgm:prSet>
      <dgm:spPr/>
      <dgm:t>
        <a:bodyPr/>
        <a:lstStyle/>
        <a:p>
          <a:endParaRPr lang="en-US"/>
        </a:p>
      </dgm:t>
    </dgm:pt>
    <dgm:pt modelId="{4B174E67-A994-3D42-9780-92D14BF92F09}" type="pres">
      <dgm:prSet presAssocID="{5D459E31-9C9F-164D-8339-3A5F79D311BC}" presName="radial" presStyleCnt="0">
        <dgm:presLayoutVars>
          <dgm:animLvl val="ctr"/>
        </dgm:presLayoutVars>
      </dgm:prSet>
      <dgm:spPr/>
    </dgm:pt>
    <dgm:pt modelId="{1FA1237F-28DB-E644-8294-977C60C5DDE1}" type="pres">
      <dgm:prSet presAssocID="{EC2577CD-66C0-B34F-9DF8-9218A2CEA6EB}" presName="centerShape" presStyleLbl="vennNode1" presStyleIdx="0" presStyleCnt="5"/>
      <dgm:spPr/>
      <dgm:t>
        <a:bodyPr/>
        <a:lstStyle/>
        <a:p>
          <a:endParaRPr lang="en-US"/>
        </a:p>
      </dgm:t>
    </dgm:pt>
    <dgm:pt modelId="{62451CF2-156B-D147-AB35-7AF59BAA2A43}" type="pres">
      <dgm:prSet presAssocID="{7D2E246E-A089-8F42-BD80-662E39C8451D}" presName="node" presStyleLbl="vennNode1" presStyleIdx="1" presStyleCnt="5">
        <dgm:presLayoutVars>
          <dgm:bulletEnabled val="1"/>
        </dgm:presLayoutVars>
      </dgm:prSet>
      <dgm:spPr/>
      <dgm:t>
        <a:bodyPr/>
        <a:lstStyle/>
        <a:p>
          <a:endParaRPr lang="en-US"/>
        </a:p>
      </dgm:t>
    </dgm:pt>
    <dgm:pt modelId="{35528264-1581-6C49-90B0-6DE4BA60D8D9}" type="pres">
      <dgm:prSet presAssocID="{17ACD4F8-B803-E24C-ACAE-DB78D1923387}" presName="node" presStyleLbl="vennNode1" presStyleIdx="2" presStyleCnt="5">
        <dgm:presLayoutVars>
          <dgm:bulletEnabled val="1"/>
        </dgm:presLayoutVars>
      </dgm:prSet>
      <dgm:spPr/>
      <dgm:t>
        <a:bodyPr/>
        <a:lstStyle/>
        <a:p>
          <a:endParaRPr lang="en-US"/>
        </a:p>
      </dgm:t>
    </dgm:pt>
    <dgm:pt modelId="{29D74749-F973-6A47-8468-DAC587C1FB81}" type="pres">
      <dgm:prSet presAssocID="{1EEF6E94-619D-C44C-B77E-D46EE11C9CFA}" presName="node" presStyleLbl="vennNode1" presStyleIdx="3" presStyleCnt="5">
        <dgm:presLayoutVars>
          <dgm:bulletEnabled val="1"/>
        </dgm:presLayoutVars>
      </dgm:prSet>
      <dgm:spPr/>
      <dgm:t>
        <a:bodyPr/>
        <a:lstStyle/>
        <a:p>
          <a:endParaRPr lang="en-US"/>
        </a:p>
      </dgm:t>
    </dgm:pt>
    <dgm:pt modelId="{E5F64C37-9D6E-CD4E-ACA5-06FD8DDC76B1}" type="pres">
      <dgm:prSet presAssocID="{DAFE0BB7-91FA-1C43-A469-A004B821E4EA}" presName="node" presStyleLbl="vennNode1" presStyleIdx="4" presStyleCnt="5">
        <dgm:presLayoutVars>
          <dgm:bulletEnabled val="1"/>
        </dgm:presLayoutVars>
      </dgm:prSet>
      <dgm:spPr/>
      <dgm:t>
        <a:bodyPr/>
        <a:lstStyle/>
        <a:p>
          <a:endParaRPr lang="en-US"/>
        </a:p>
      </dgm:t>
    </dgm:pt>
  </dgm:ptLst>
  <dgm:cxnLst>
    <dgm:cxn modelId="{61E74AAC-EC5F-F84D-BC55-2DCD2AAC11E7}" srcId="{5D459E31-9C9F-164D-8339-3A5F79D311BC}" destId="{EC2577CD-66C0-B34F-9DF8-9218A2CEA6EB}" srcOrd="0" destOrd="0" parTransId="{46F91283-C4D3-6242-8709-25E7A50D1453}" sibTransId="{767F0CB7-73E6-2C49-8FDF-510558864B10}"/>
    <dgm:cxn modelId="{60D24602-BE09-3641-8D64-9190F618798E}" type="presOf" srcId="{17ACD4F8-B803-E24C-ACAE-DB78D1923387}" destId="{35528264-1581-6C49-90B0-6DE4BA60D8D9}" srcOrd="0" destOrd="0" presId="urn:microsoft.com/office/officeart/2005/8/layout/radial3"/>
    <dgm:cxn modelId="{42A2D32D-C45D-4649-9C49-E63000CCA206}" type="presOf" srcId="{5D459E31-9C9F-164D-8339-3A5F79D311BC}" destId="{AB326F98-DCE3-614F-998B-20365DBD71C5}" srcOrd="0" destOrd="0" presId="urn:microsoft.com/office/officeart/2005/8/layout/radial3"/>
    <dgm:cxn modelId="{78A56F2C-5841-2640-8FB2-D045B2429074}" type="presOf" srcId="{EC2577CD-66C0-B34F-9DF8-9218A2CEA6EB}" destId="{1FA1237F-28DB-E644-8294-977C60C5DDE1}" srcOrd="0" destOrd="0" presId="urn:microsoft.com/office/officeart/2005/8/layout/radial3"/>
    <dgm:cxn modelId="{8050788F-AEB2-B24F-9221-18DB225993C0}" srcId="{EC2577CD-66C0-B34F-9DF8-9218A2CEA6EB}" destId="{DAFE0BB7-91FA-1C43-A469-A004B821E4EA}" srcOrd="3" destOrd="0" parTransId="{D84B25D5-DBF4-A54E-86F1-345CB2FBC7D9}" sibTransId="{92239B1A-AE0E-F84A-9E44-69774E19D170}"/>
    <dgm:cxn modelId="{0A55D2F8-3A75-534C-8392-65A039B9F7CA}" type="presOf" srcId="{7D2E246E-A089-8F42-BD80-662E39C8451D}" destId="{62451CF2-156B-D147-AB35-7AF59BAA2A43}" srcOrd="0" destOrd="0" presId="urn:microsoft.com/office/officeart/2005/8/layout/radial3"/>
    <dgm:cxn modelId="{00DD614F-30BE-334B-83E5-A9A29BF10CF0}" type="presOf" srcId="{1EEF6E94-619D-C44C-B77E-D46EE11C9CFA}" destId="{29D74749-F973-6A47-8468-DAC587C1FB81}" srcOrd="0" destOrd="0" presId="urn:microsoft.com/office/officeart/2005/8/layout/radial3"/>
    <dgm:cxn modelId="{11F2B688-B7E5-3643-AEFA-BF9C839F022C}" type="presOf" srcId="{DAFE0BB7-91FA-1C43-A469-A004B821E4EA}" destId="{E5F64C37-9D6E-CD4E-ACA5-06FD8DDC76B1}" srcOrd="0" destOrd="0" presId="urn:microsoft.com/office/officeart/2005/8/layout/radial3"/>
    <dgm:cxn modelId="{7D41CBBA-7D80-0D4F-B3F5-1113C4F1B764}" srcId="{EC2577CD-66C0-B34F-9DF8-9218A2CEA6EB}" destId="{1EEF6E94-619D-C44C-B77E-D46EE11C9CFA}" srcOrd="2" destOrd="0" parTransId="{34F05085-F81A-9044-AE9C-F3DA70D3F550}" sibTransId="{0A9ABEE4-96FF-D240-BCD5-D04384AE2AF0}"/>
    <dgm:cxn modelId="{897EFA51-FF2C-7C48-A32F-D687561FF307}" srcId="{EC2577CD-66C0-B34F-9DF8-9218A2CEA6EB}" destId="{7D2E246E-A089-8F42-BD80-662E39C8451D}" srcOrd="0" destOrd="0" parTransId="{D292578A-4EC2-1941-A406-50D587E998A7}" sibTransId="{DC54F06B-E028-794B-8759-FC6A34A7088B}"/>
    <dgm:cxn modelId="{6D00E6BB-7866-D344-8DFD-50880E845251}" srcId="{EC2577CD-66C0-B34F-9DF8-9218A2CEA6EB}" destId="{17ACD4F8-B803-E24C-ACAE-DB78D1923387}" srcOrd="1" destOrd="0" parTransId="{504FBE08-471C-ED44-BD99-AE96E4F7052C}" sibTransId="{98193E38-2235-434E-8EDE-D8DDC1D4A972}"/>
    <dgm:cxn modelId="{B30D715D-EABE-444E-8A6C-9C16F2750729}" type="presParOf" srcId="{AB326F98-DCE3-614F-998B-20365DBD71C5}" destId="{4B174E67-A994-3D42-9780-92D14BF92F09}" srcOrd="0" destOrd="0" presId="urn:microsoft.com/office/officeart/2005/8/layout/radial3"/>
    <dgm:cxn modelId="{6AF0E8D0-B948-9A44-B893-4A85E2E49A3A}" type="presParOf" srcId="{4B174E67-A994-3D42-9780-92D14BF92F09}" destId="{1FA1237F-28DB-E644-8294-977C60C5DDE1}" srcOrd="0" destOrd="0" presId="urn:microsoft.com/office/officeart/2005/8/layout/radial3"/>
    <dgm:cxn modelId="{9DBE4DBD-93A9-4D45-AE1C-7CE92D32574E}" type="presParOf" srcId="{4B174E67-A994-3D42-9780-92D14BF92F09}" destId="{62451CF2-156B-D147-AB35-7AF59BAA2A43}" srcOrd="1" destOrd="0" presId="urn:microsoft.com/office/officeart/2005/8/layout/radial3"/>
    <dgm:cxn modelId="{051020FC-BA29-494E-9525-AFCBC9A23414}" type="presParOf" srcId="{4B174E67-A994-3D42-9780-92D14BF92F09}" destId="{35528264-1581-6C49-90B0-6DE4BA60D8D9}" srcOrd="2" destOrd="0" presId="urn:microsoft.com/office/officeart/2005/8/layout/radial3"/>
    <dgm:cxn modelId="{594DD415-2511-4346-9E43-23D66D8346FC}" type="presParOf" srcId="{4B174E67-A994-3D42-9780-92D14BF92F09}" destId="{29D74749-F973-6A47-8468-DAC587C1FB81}" srcOrd="3" destOrd="0" presId="urn:microsoft.com/office/officeart/2005/8/layout/radial3"/>
    <dgm:cxn modelId="{07722F32-C92C-ED40-964A-010422CB2224}" type="presParOf" srcId="{4B174E67-A994-3D42-9780-92D14BF92F09}" destId="{E5F64C37-9D6E-CD4E-ACA5-06FD8DDC76B1}"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4B20BD-52C3-2247-AC1E-1071A01AC297}" type="doc">
      <dgm:prSet loTypeId="urn:microsoft.com/office/officeart/2008/layout/BubblePictureList" loCatId="relationship" qsTypeId="urn:microsoft.com/office/officeart/2005/8/quickstyle/simple4" qsCatId="simple" csTypeId="urn:microsoft.com/office/officeart/2005/8/colors/accent1_2" csCatId="accent1" phldr="1"/>
      <dgm:spPr/>
      <dgm:t>
        <a:bodyPr/>
        <a:lstStyle/>
        <a:p>
          <a:endParaRPr lang="en-US"/>
        </a:p>
      </dgm:t>
    </dgm:pt>
    <dgm:pt modelId="{074F7DB9-637D-764F-82A4-CFBFCD4F21E8}">
      <dgm:prSet phldrT="[Text]" custT="1"/>
      <dgm:spPr/>
      <dgm:t>
        <a:bodyPr/>
        <a:lstStyle/>
        <a:p>
          <a:r>
            <a:rPr lang="en-US" sz="1400" dirty="0" smtClean="0"/>
            <a:t>Infrastructures as Socio-Technical Systems</a:t>
          </a:r>
          <a:endParaRPr lang="en-US" sz="1400" dirty="0"/>
        </a:p>
      </dgm:t>
    </dgm:pt>
    <dgm:pt modelId="{B1C4A53D-BCF0-5E43-9B9D-75E518B72641}" type="parTrans" cxnId="{4CCAB2F3-EC48-CD46-919F-2D4EF4171713}">
      <dgm:prSet/>
      <dgm:spPr/>
      <dgm:t>
        <a:bodyPr/>
        <a:lstStyle/>
        <a:p>
          <a:endParaRPr lang="en-US"/>
        </a:p>
      </dgm:t>
    </dgm:pt>
    <dgm:pt modelId="{F0A8E15B-CD84-4247-B35C-FD8E5BB9D401}" type="sibTrans" cxnId="{4CCAB2F3-EC48-CD46-919F-2D4EF417171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t>
        <a:bodyPr/>
        <a:lstStyle/>
        <a:p>
          <a:endParaRPr lang="en-US"/>
        </a:p>
      </dgm:t>
    </dgm:pt>
    <dgm:pt modelId="{AA0790A8-FF87-5B4C-AF7B-8186270EF808}">
      <dgm:prSet phldrT="[Text]" custT="1"/>
      <dgm:spPr/>
      <dgm:t>
        <a:bodyPr/>
        <a:lstStyle/>
        <a:p>
          <a:r>
            <a:rPr lang="en-US" sz="1400" dirty="0" smtClean="0"/>
            <a:t>Structural perspectives; the political economy of service delivery</a:t>
          </a:r>
          <a:endParaRPr lang="en-US" sz="1400" dirty="0"/>
        </a:p>
      </dgm:t>
    </dgm:pt>
    <dgm:pt modelId="{73D69BEB-7275-D14E-849D-9F468FD7DEED}" type="parTrans" cxnId="{34D6BF28-7A33-874E-A37E-0F06D1594440}">
      <dgm:prSet/>
      <dgm:spPr/>
      <dgm:t>
        <a:bodyPr/>
        <a:lstStyle/>
        <a:p>
          <a:endParaRPr lang="en-US"/>
        </a:p>
      </dgm:t>
    </dgm:pt>
    <dgm:pt modelId="{02156C4A-8FEB-E14E-B279-49B1C9BDA81A}" type="sibTrans" cxnId="{34D6BF28-7A33-874E-A37E-0F06D1594440}">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107D4181-60F5-8342-B7CB-1054FC7F2C0D}">
      <dgm:prSet phldrT="[Text]" custT="1"/>
      <dgm:spPr/>
      <dgm:t>
        <a:bodyPr/>
        <a:lstStyle/>
        <a:p>
          <a:r>
            <a:rPr lang="en-US" sz="1400" dirty="0" smtClean="0"/>
            <a:t>Technological and Economic Determinism</a:t>
          </a:r>
          <a:endParaRPr lang="en-US" sz="1400" dirty="0"/>
        </a:p>
      </dgm:t>
    </dgm:pt>
    <dgm:pt modelId="{E949D53A-13C5-944E-9F54-162A8778A233}" type="parTrans" cxnId="{3C139390-5ABE-AA46-8538-718BB1AC9AF4}">
      <dgm:prSet/>
      <dgm:spPr/>
      <dgm:t>
        <a:bodyPr/>
        <a:lstStyle/>
        <a:p>
          <a:endParaRPr lang="en-US"/>
        </a:p>
      </dgm:t>
    </dgm:pt>
    <dgm:pt modelId="{98A2C055-74AA-5444-8B80-323DBCF0F861}" type="sibTrans" cxnId="{3C139390-5ABE-AA46-8538-718BB1AC9AF4}">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93BA3184-1624-7C46-BC8E-6BDEA5D924E2}" type="pres">
      <dgm:prSet presAssocID="{ED4B20BD-52C3-2247-AC1E-1071A01AC297}" presName="Name0" presStyleCnt="0">
        <dgm:presLayoutVars>
          <dgm:chMax val="8"/>
          <dgm:chPref val="8"/>
          <dgm:dir/>
        </dgm:presLayoutVars>
      </dgm:prSet>
      <dgm:spPr/>
      <dgm:t>
        <a:bodyPr/>
        <a:lstStyle/>
        <a:p>
          <a:endParaRPr lang="en-US"/>
        </a:p>
      </dgm:t>
    </dgm:pt>
    <dgm:pt modelId="{88A1F505-EB3F-EB47-8761-93BAA2496D1C}" type="pres">
      <dgm:prSet presAssocID="{074F7DB9-637D-764F-82A4-CFBFCD4F21E8}" presName="parent_text_1" presStyleLbl="revTx" presStyleIdx="0" presStyleCnt="3" custLinFactY="131417" custLinFactNeighborX="62647" custLinFactNeighborY="200000">
        <dgm:presLayoutVars>
          <dgm:chMax val="0"/>
          <dgm:chPref val="0"/>
          <dgm:bulletEnabled val="1"/>
        </dgm:presLayoutVars>
      </dgm:prSet>
      <dgm:spPr/>
      <dgm:t>
        <a:bodyPr/>
        <a:lstStyle/>
        <a:p>
          <a:endParaRPr lang="en-US"/>
        </a:p>
      </dgm:t>
    </dgm:pt>
    <dgm:pt modelId="{9D4FF9B7-BE28-5345-B95E-575A8B687D1C}" type="pres">
      <dgm:prSet presAssocID="{074F7DB9-637D-764F-82A4-CFBFCD4F21E8}" presName="image_accent_1" presStyleCnt="0"/>
      <dgm:spPr/>
    </dgm:pt>
    <dgm:pt modelId="{F0ED8F67-BEF6-F14C-A8B1-80B4842D5DCE}" type="pres">
      <dgm:prSet presAssocID="{074F7DB9-637D-764F-82A4-CFBFCD4F21E8}" presName="imageAccentRepeatNode" presStyleLbl="alignNode1" presStyleIdx="0" presStyleCnt="6"/>
      <dgm:spPr/>
    </dgm:pt>
    <dgm:pt modelId="{B9DB7BD1-3A10-9348-8539-C1BBF068076C}" type="pres">
      <dgm:prSet presAssocID="{074F7DB9-637D-764F-82A4-CFBFCD4F21E8}" presName="accent_1" presStyleLbl="alignNode1" presStyleIdx="1" presStyleCnt="6"/>
      <dgm:spPr/>
    </dgm:pt>
    <dgm:pt modelId="{A1C99B5A-8880-CB4F-9C94-8E189583E335}" type="pres">
      <dgm:prSet presAssocID="{F0A8E15B-CD84-4247-B35C-FD8E5BB9D401}" presName="image_1" presStyleCnt="0"/>
      <dgm:spPr/>
    </dgm:pt>
    <dgm:pt modelId="{39F1D482-D970-0A46-BFD6-26F4F75772FD}" type="pres">
      <dgm:prSet presAssocID="{F0A8E15B-CD84-4247-B35C-FD8E5BB9D401}" presName="imageRepeatNode" presStyleLbl="fgImgPlace1" presStyleIdx="0" presStyleCnt="3"/>
      <dgm:spPr/>
      <dgm:t>
        <a:bodyPr/>
        <a:lstStyle/>
        <a:p>
          <a:endParaRPr lang="en-US"/>
        </a:p>
      </dgm:t>
    </dgm:pt>
    <dgm:pt modelId="{23297323-06A9-844F-B838-579DFC2DBE77}" type="pres">
      <dgm:prSet presAssocID="{AA0790A8-FF87-5B4C-AF7B-8186270EF808}" presName="parent_text_2" presStyleLbl="revTx" presStyleIdx="1" presStyleCnt="3" custLinFactNeighborX="0" custLinFactNeighborY="-79624">
        <dgm:presLayoutVars>
          <dgm:chMax val="0"/>
          <dgm:chPref val="0"/>
          <dgm:bulletEnabled val="1"/>
        </dgm:presLayoutVars>
      </dgm:prSet>
      <dgm:spPr/>
      <dgm:t>
        <a:bodyPr/>
        <a:lstStyle/>
        <a:p>
          <a:endParaRPr lang="en-US"/>
        </a:p>
      </dgm:t>
    </dgm:pt>
    <dgm:pt modelId="{F979834A-4149-5A45-9215-975E69DD44D9}" type="pres">
      <dgm:prSet presAssocID="{AA0790A8-FF87-5B4C-AF7B-8186270EF808}" presName="image_accent_2" presStyleCnt="0"/>
      <dgm:spPr/>
    </dgm:pt>
    <dgm:pt modelId="{1A8F724B-A5C7-CA4A-AFE0-4C86A35E59E8}" type="pres">
      <dgm:prSet presAssocID="{AA0790A8-FF87-5B4C-AF7B-8186270EF808}" presName="imageAccentRepeatNode" presStyleLbl="alignNode1" presStyleIdx="2" presStyleCnt="6"/>
      <dgm:spPr/>
    </dgm:pt>
    <dgm:pt modelId="{D5FD078A-A433-A048-B592-4B4254E1767C}" type="pres">
      <dgm:prSet presAssocID="{02156C4A-8FEB-E14E-B279-49B1C9BDA81A}" presName="image_2" presStyleCnt="0"/>
      <dgm:spPr/>
    </dgm:pt>
    <dgm:pt modelId="{2141DA74-CECF-7C49-866E-5CFDBDE87488}" type="pres">
      <dgm:prSet presAssocID="{02156C4A-8FEB-E14E-B279-49B1C9BDA81A}" presName="imageRepeatNode" presStyleLbl="fgImgPlace1" presStyleIdx="1" presStyleCnt="3"/>
      <dgm:spPr/>
      <dgm:t>
        <a:bodyPr/>
        <a:lstStyle/>
        <a:p>
          <a:endParaRPr lang="en-US"/>
        </a:p>
      </dgm:t>
    </dgm:pt>
    <dgm:pt modelId="{978EF4FC-B356-0D41-AEC5-37F7170F6890}" type="pres">
      <dgm:prSet presAssocID="{107D4181-60F5-8342-B7CB-1054FC7F2C0D}" presName="image_accent_3" presStyleCnt="0"/>
      <dgm:spPr/>
    </dgm:pt>
    <dgm:pt modelId="{B39BD69A-6B3E-334A-B2DF-8A5E712D854F}" type="pres">
      <dgm:prSet presAssocID="{107D4181-60F5-8342-B7CB-1054FC7F2C0D}" presName="imageAccentRepeatNode" presStyleLbl="alignNode1" presStyleIdx="3" presStyleCnt="6"/>
      <dgm:spPr/>
    </dgm:pt>
    <dgm:pt modelId="{D01BD40B-DB9A-2747-A55B-FAB40239EF24}" type="pres">
      <dgm:prSet presAssocID="{107D4181-60F5-8342-B7CB-1054FC7F2C0D}" presName="parent_text_3" presStyleLbl="revTx" presStyleIdx="2" presStyleCnt="3" custLinFactY="-57789" custLinFactNeighborX="-42010" custLinFactNeighborY="-100000">
        <dgm:presLayoutVars>
          <dgm:chMax val="0"/>
          <dgm:chPref val="0"/>
          <dgm:bulletEnabled val="1"/>
        </dgm:presLayoutVars>
      </dgm:prSet>
      <dgm:spPr/>
      <dgm:t>
        <a:bodyPr/>
        <a:lstStyle/>
        <a:p>
          <a:endParaRPr lang="en-US"/>
        </a:p>
      </dgm:t>
    </dgm:pt>
    <dgm:pt modelId="{FB18D9E8-968D-B248-A043-ADBB9A1E2C38}" type="pres">
      <dgm:prSet presAssocID="{107D4181-60F5-8342-B7CB-1054FC7F2C0D}" presName="accent_2" presStyleLbl="alignNode1" presStyleIdx="4" presStyleCnt="6"/>
      <dgm:spPr/>
    </dgm:pt>
    <dgm:pt modelId="{D073DAA1-8F11-B644-82FA-F5688314B0B6}" type="pres">
      <dgm:prSet presAssocID="{107D4181-60F5-8342-B7CB-1054FC7F2C0D}" presName="accent_3" presStyleLbl="alignNode1" presStyleIdx="5" presStyleCnt="6"/>
      <dgm:spPr/>
    </dgm:pt>
    <dgm:pt modelId="{0D2844DE-0DDF-B14C-90BE-1468F67EFA7D}" type="pres">
      <dgm:prSet presAssocID="{98A2C055-74AA-5444-8B80-323DBCF0F861}" presName="image_3" presStyleCnt="0"/>
      <dgm:spPr/>
    </dgm:pt>
    <dgm:pt modelId="{D09B31AE-1B82-DC4D-AFAD-4A5644978064}" type="pres">
      <dgm:prSet presAssocID="{98A2C055-74AA-5444-8B80-323DBCF0F861}" presName="imageRepeatNode" presStyleLbl="fgImgPlace1" presStyleIdx="2" presStyleCnt="3"/>
      <dgm:spPr/>
      <dgm:t>
        <a:bodyPr/>
        <a:lstStyle/>
        <a:p>
          <a:endParaRPr lang="en-US"/>
        </a:p>
      </dgm:t>
    </dgm:pt>
  </dgm:ptLst>
  <dgm:cxnLst>
    <dgm:cxn modelId="{F662EFBB-B824-854E-8A14-7400B6CE1666}" type="presOf" srcId="{AA0790A8-FF87-5B4C-AF7B-8186270EF808}" destId="{23297323-06A9-844F-B838-579DFC2DBE77}" srcOrd="0" destOrd="0" presId="urn:microsoft.com/office/officeart/2008/layout/BubblePictureList"/>
    <dgm:cxn modelId="{34D6BF28-7A33-874E-A37E-0F06D1594440}" srcId="{ED4B20BD-52C3-2247-AC1E-1071A01AC297}" destId="{AA0790A8-FF87-5B4C-AF7B-8186270EF808}" srcOrd="1" destOrd="0" parTransId="{73D69BEB-7275-D14E-849D-9F468FD7DEED}" sibTransId="{02156C4A-8FEB-E14E-B279-49B1C9BDA81A}"/>
    <dgm:cxn modelId="{F1447710-2AE4-9843-837E-D0A400745ED8}" type="presOf" srcId="{ED4B20BD-52C3-2247-AC1E-1071A01AC297}" destId="{93BA3184-1624-7C46-BC8E-6BDEA5D924E2}" srcOrd="0" destOrd="0" presId="urn:microsoft.com/office/officeart/2008/layout/BubblePictureList"/>
    <dgm:cxn modelId="{74F75D03-AE11-554F-A296-43C9D6BE88AD}" type="presOf" srcId="{02156C4A-8FEB-E14E-B279-49B1C9BDA81A}" destId="{2141DA74-CECF-7C49-866E-5CFDBDE87488}" srcOrd="0" destOrd="0" presId="urn:microsoft.com/office/officeart/2008/layout/BubblePictureList"/>
    <dgm:cxn modelId="{B6718A52-563A-6E46-A976-3A109D1FEB00}" type="presOf" srcId="{107D4181-60F5-8342-B7CB-1054FC7F2C0D}" destId="{D01BD40B-DB9A-2747-A55B-FAB40239EF24}" srcOrd="0" destOrd="0" presId="urn:microsoft.com/office/officeart/2008/layout/BubblePictureList"/>
    <dgm:cxn modelId="{3C139390-5ABE-AA46-8538-718BB1AC9AF4}" srcId="{ED4B20BD-52C3-2247-AC1E-1071A01AC297}" destId="{107D4181-60F5-8342-B7CB-1054FC7F2C0D}" srcOrd="2" destOrd="0" parTransId="{E949D53A-13C5-944E-9F54-162A8778A233}" sibTransId="{98A2C055-74AA-5444-8B80-323DBCF0F861}"/>
    <dgm:cxn modelId="{4CCAB2F3-EC48-CD46-919F-2D4EF4171713}" srcId="{ED4B20BD-52C3-2247-AC1E-1071A01AC297}" destId="{074F7DB9-637D-764F-82A4-CFBFCD4F21E8}" srcOrd="0" destOrd="0" parTransId="{B1C4A53D-BCF0-5E43-9B9D-75E518B72641}" sibTransId="{F0A8E15B-CD84-4247-B35C-FD8E5BB9D401}"/>
    <dgm:cxn modelId="{1DDD2574-6485-D14D-89A6-69DA7261BBB2}" type="presOf" srcId="{98A2C055-74AA-5444-8B80-323DBCF0F861}" destId="{D09B31AE-1B82-DC4D-AFAD-4A5644978064}" srcOrd="0" destOrd="0" presId="urn:microsoft.com/office/officeart/2008/layout/BubblePictureList"/>
    <dgm:cxn modelId="{6CCE0298-64F2-1748-B97A-B14EC382501D}" type="presOf" srcId="{F0A8E15B-CD84-4247-B35C-FD8E5BB9D401}" destId="{39F1D482-D970-0A46-BFD6-26F4F75772FD}" srcOrd="0" destOrd="0" presId="urn:microsoft.com/office/officeart/2008/layout/BubblePictureList"/>
    <dgm:cxn modelId="{8A6F31C9-22E6-4044-85B8-F0D3D42BF2A8}" type="presOf" srcId="{074F7DB9-637D-764F-82A4-CFBFCD4F21E8}" destId="{88A1F505-EB3F-EB47-8761-93BAA2496D1C}" srcOrd="0" destOrd="0" presId="urn:microsoft.com/office/officeart/2008/layout/BubblePictureList"/>
    <dgm:cxn modelId="{CB76DBE8-2E95-1140-8765-C3609D73E555}" type="presParOf" srcId="{93BA3184-1624-7C46-BC8E-6BDEA5D924E2}" destId="{88A1F505-EB3F-EB47-8761-93BAA2496D1C}" srcOrd="0" destOrd="0" presId="urn:microsoft.com/office/officeart/2008/layout/BubblePictureList"/>
    <dgm:cxn modelId="{C94D2F17-EAA0-2E46-9398-D69FA3B91807}" type="presParOf" srcId="{93BA3184-1624-7C46-BC8E-6BDEA5D924E2}" destId="{9D4FF9B7-BE28-5345-B95E-575A8B687D1C}" srcOrd="1" destOrd="0" presId="urn:microsoft.com/office/officeart/2008/layout/BubblePictureList"/>
    <dgm:cxn modelId="{AD0D860B-EC5E-2F47-A515-A3F91B4B3FF6}" type="presParOf" srcId="{9D4FF9B7-BE28-5345-B95E-575A8B687D1C}" destId="{F0ED8F67-BEF6-F14C-A8B1-80B4842D5DCE}" srcOrd="0" destOrd="0" presId="urn:microsoft.com/office/officeart/2008/layout/BubblePictureList"/>
    <dgm:cxn modelId="{FAEDEF19-2401-074C-87FF-B101AB4D47DD}" type="presParOf" srcId="{93BA3184-1624-7C46-BC8E-6BDEA5D924E2}" destId="{B9DB7BD1-3A10-9348-8539-C1BBF068076C}" srcOrd="2" destOrd="0" presId="urn:microsoft.com/office/officeart/2008/layout/BubblePictureList"/>
    <dgm:cxn modelId="{3AF3AE2F-3D84-1C40-85D3-26029AA34C6B}" type="presParOf" srcId="{93BA3184-1624-7C46-BC8E-6BDEA5D924E2}" destId="{A1C99B5A-8880-CB4F-9C94-8E189583E335}" srcOrd="3" destOrd="0" presId="urn:microsoft.com/office/officeart/2008/layout/BubblePictureList"/>
    <dgm:cxn modelId="{763CEC1B-6995-7248-BC47-3351568DC5BF}" type="presParOf" srcId="{A1C99B5A-8880-CB4F-9C94-8E189583E335}" destId="{39F1D482-D970-0A46-BFD6-26F4F75772FD}" srcOrd="0" destOrd="0" presId="urn:microsoft.com/office/officeart/2008/layout/BubblePictureList"/>
    <dgm:cxn modelId="{04DEA113-5932-B448-8980-7949C5B3FA15}" type="presParOf" srcId="{93BA3184-1624-7C46-BC8E-6BDEA5D924E2}" destId="{23297323-06A9-844F-B838-579DFC2DBE77}" srcOrd="4" destOrd="0" presId="urn:microsoft.com/office/officeart/2008/layout/BubblePictureList"/>
    <dgm:cxn modelId="{95276B63-86FD-AF45-8324-3D301B5A73F3}" type="presParOf" srcId="{93BA3184-1624-7C46-BC8E-6BDEA5D924E2}" destId="{F979834A-4149-5A45-9215-975E69DD44D9}" srcOrd="5" destOrd="0" presId="urn:microsoft.com/office/officeart/2008/layout/BubblePictureList"/>
    <dgm:cxn modelId="{16033C25-EF82-3940-B195-46D4B3C4D52E}" type="presParOf" srcId="{F979834A-4149-5A45-9215-975E69DD44D9}" destId="{1A8F724B-A5C7-CA4A-AFE0-4C86A35E59E8}" srcOrd="0" destOrd="0" presId="urn:microsoft.com/office/officeart/2008/layout/BubblePictureList"/>
    <dgm:cxn modelId="{F31FFCCF-8932-B446-884A-D39F6D0B93EA}" type="presParOf" srcId="{93BA3184-1624-7C46-BC8E-6BDEA5D924E2}" destId="{D5FD078A-A433-A048-B592-4B4254E1767C}" srcOrd="6" destOrd="0" presId="urn:microsoft.com/office/officeart/2008/layout/BubblePictureList"/>
    <dgm:cxn modelId="{69764453-92E4-6745-A5F2-8230B8FCE7E1}" type="presParOf" srcId="{D5FD078A-A433-A048-B592-4B4254E1767C}" destId="{2141DA74-CECF-7C49-866E-5CFDBDE87488}" srcOrd="0" destOrd="0" presId="urn:microsoft.com/office/officeart/2008/layout/BubblePictureList"/>
    <dgm:cxn modelId="{431807F8-B09E-F74C-9A47-A44880DC4302}" type="presParOf" srcId="{93BA3184-1624-7C46-BC8E-6BDEA5D924E2}" destId="{978EF4FC-B356-0D41-AEC5-37F7170F6890}" srcOrd="7" destOrd="0" presId="urn:microsoft.com/office/officeart/2008/layout/BubblePictureList"/>
    <dgm:cxn modelId="{0C53E95D-9BE7-6740-BAE3-CFFC8F6B3D55}" type="presParOf" srcId="{978EF4FC-B356-0D41-AEC5-37F7170F6890}" destId="{B39BD69A-6B3E-334A-B2DF-8A5E712D854F}" srcOrd="0" destOrd="0" presId="urn:microsoft.com/office/officeart/2008/layout/BubblePictureList"/>
    <dgm:cxn modelId="{373CC3F0-9FF0-0E42-A84E-5B03D7268D8A}" type="presParOf" srcId="{93BA3184-1624-7C46-BC8E-6BDEA5D924E2}" destId="{D01BD40B-DB9A-2747-A55B-FAB40239EF24}" srcOrd="8" destOrd="0" presId="urn:microsoft.com/office/officeart/2008/layout/BubblePictureList"/>
    <dgm:cxn modelId="{8684B5EC-30C4-CA44-949B-F206C2CEFFA6}" type="presParOf" srcId="{93BA3184-1624-7C46-BC8E-6BDEA5D924E2}" destId="{FB18D9E8-968D-B248-A043-ADBB9A1E2C38}" srcOrd="9" destOrd="0" presId="urn:microsoft.com/office/officeart/2008/layout/BubblePictureList"/>
    <dgm:cxn modelId="{4D1E8C5D-890E-F741-A175-0C0D35650078}" type="presParOf" srcId="{93BA3184-1624-7C46-BC8E-6BDEA5D924E2}" destId="{D073DAA1-8F11-B644-82FA-F5688314B0B6}" srcOrd="10" destOrd="0" presId="urn:microsoft.com/office/officeart/2008/layout/BubblePictureList"/>
    <dgm:cxn modelId="{996A51CD-6B5F-644F-954A-11D4D7EF5E16}" type="presParOf" srcId="{93BA3184-1624-7C46-BC8E-6BDEA5D924E2}" destId="{0D2844DE-0DDF-B14C-90BE-1468F67EFA7D}" srcOrd="11" destOrd="0" presId="urn:microsoft.com/office/officeart/2008/layout/BubblePictureList"/>
    <dgm:cxn modelId="{ABC5AD74-09E7-8B42-BA07-CFE2DC3E0B42}" type="presParOf" srcId="{0D2844DE-0DDF-B14C-90BE-1468F67EFA7D}" destId="{D09B31AE-1B82-DC4D-AFAD-4A5644978064}"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C61051-6D2D-0A4B-934F-E028A2151839}" type="doc">
      <dgm:prSet loTypeId="urn:microsoft.com/office/officeart/2005/8/layout/cycle8" loCatId="" qsTypeId="urn:microsoft.com/office/officeart/2005/8/quickstyle/3D4" qsCatId="3D" csTypeId="urn:microsoft.com/office/officeart/2005/8/colors/accent1_2" csCatId="accent1" phldr="1"/>
      <dgm:spPr/>
    </dgm:pt>
    <dgm:pt modelId="{E55C71E0-AC35-DB4B-B850-A77C5DFE4DD4}">
      <dgm:prSet phldrT="[Text]"/>
      <dgm:spPr/>
      <dgm:t>
        <a:bodyPr/>
        <a:lstStyle/>
        <a:p>
          <a:r>
            <a:rPr lang="en-US" dirty="0" smtClean="0"/>
            <a:t>What constrains the current relationship between planning and infrastructure?</a:t>
          </a:r>
          <a:endParaRPr lang="en-US" dirty="0"/>
        </a:p>
      </dgm:t>
    </dgm:pt>
    <dgm:pt modelId="{8394FD4E-3D07-D240-9BD5-727E8F49AB97}" type="parTrans" cxnId="{005E84B7-FBB5-4945-8761-98168BA81B66}">
      <dgm:prSet/>
      <dgm:spPr/>
      <dgm:t>
        <a:bodyPr/>
        <a:lstStyle/>
        <a:p>
          <a:endParaRPr lang="en-US"/>
        </a:p>
      </dgm:t>
    </dgm:pt>
    <dgm:pt modelId="{19074AB6-D525-C545-BC75-89E9DEBA78B5}" type="sibTrans" cxnId="{005E84B7-FBB5-4945-8761-98168BA81B66}">
      <dgm:prSet/>
      <dgm:spPr/>
      <dgm:t>
        <a:bodyPr/>
        <a:lstStyle/>
        <a:p>
          <a:endParaRPr lang="en-US"/>
        </a:p>
      </dgm:t>
    </dgm:pt>
    <dgm:pt modelId="{86962425-B8F9-3044-B5C9-C8A06A508A94}">
      <dgm:prSet phldrT="[Text]"/>
      <dgm:spPr/>
      <dgm:t>
        <a:bodyPr/>
        <a:lstStyle/>
        <a:p>
          <a:r>
            <a:rPr lang="en-US" dirty="0" smtClean="0"/>
            <a:t>How can infrastructure be harnessed to shape cities that are more inclusive and equitable?</a:t>
          </a:r>
          <a:endParaRPr lang="en-US" dirty="0"/>
        </a:p>
      </dgm:t>
    </dgm:pt>
    <dgm:pt modelId="{CF5DF591-D4A3-C840-A238-98B84D11B0B2}" type="parTrans" cxnId="{29295DC3-F23E-5D44-8ABD-C528447011D9}">
      <dgm:prSet/>
      <dgm:spPr/>
      <dgm:t>
        <a:bodyPr/>
        <a:lstStyle/>
        <a:p>
          <a:endParaRPr lang="en-US"/>
        </a:p>
      </dgm:t>
    </dgm:pt>
    <dgm:pt modelId="{8B75D041-5161-8B42-ACA7-ACC8245B5F99}" type="sibTrans" cxnId="{29295DC3-F23E-5D44-8ABD-C528447011D9}">
      <dgm:prSet/>
      <dgm:spPr/>
      <dgm:t>
        <a:bodyPr/>
        <a:lstStyle/>
        <a:p>
          <a:endParaRPr lang="en-US"/>
        </a:p>
      </dgm:t>
    </dgm:pt>
    <dgm:pt modelId="{E977621B-BDB7-724E-B5AE-BA136BB7A606}">
      <dgm:prSet phldrT="[Text]"/>
      <dgm:spPr/>
      <dgm:t>
        <a:bodyPr/>
        <a:lstStyle/>
        <a:p>
          <a:r>
            <a:rPr lang="en-US" dirty="0" smtClean="0"/>
            <a:t>How can a planning become a more effective tool for service delivery?</a:t>
          </a:r>
          <a:endParaRPr lang="en-US" dirty="0"/>
        </a:p>
      </dgm:t>
    </dgm:pt>
    <dgm:pt modelId="{492122F6-60AD-C141-AFEA-0471E3A6FD61}" type="parTrans" cxnId="{064B0158-1322-C24F-BC69-ADF6338E90AD}">
      <dgm:prSet/>
      <dgm:spPr/>
      <dgm:t>
        <a:bodyPr/>
        <a:lstStyle/>
        <a:p>
          <a:endParaRPr lang="en-US"/>
        </a:p>
      </dgm:t>
    </dgm:pt>
    <dgm:pt modelId="{AF398DF9-591B-0543-824F-2896DDF665AD}" type="sibTrans" cxnId="{064B0158-1322-C24F-BC69-ADF6338E90AD}">
      <dgm:prSet/>
      <dgm:spPr/>
      <dgm:t>
        <a:bodyPr/>
        <a:lstStyle/>
        <a:p>
          <a:endParaRPr lang="en-US"/>
        </a:p>
      </dgm:t>
    </dgm:pt>
    <dgm:pt modelId="{EC9C988B-9085-9743-BC53-9CC8B300D634}" type="pres">
      <dgm:prSet presAssocID="{12C61051-6D2D-0A4B-934F-E028A2151839}" presName="compositeShape" presStyleCnt="0">
        <dgm:presLayoutVars>
          <dgm:chMax val="7"/>
          <dgm:dir/>
          <dgm:resizeHandles val="exact"/>
        </dgm:presLayoutVars>
      </dgm:prSet>
      <dgm:spPr/>
    </dgm:pt>
    <dgm:pt modelId="{684E5DD7-AE7F-F54B-A205-C6095F522B71}" type="pres">
      <dgm:prSet presAssocID="{12C61051-6D2D-0A4B-934F-E028A2151839}" presName="wedge1" presStyleLbl="node1" presStyleIdx="0" presStyleCnt="3"/>
      <dgm:spPr/>
      <dgm:t>
        <a:bodyPr/>
        <a:lstStyle/>
        <a:p>
          <a:endParaRPr lang="en-US"/>
        </a:p>
      </dgm:t>
    </dgm:pt>
    <dgm:pt modelId="{64F4B9DD-C78E-6A4D-9187-5B2D85661856}" type="pres">
      <dgm:prSet presAssocID="{12C61051-6D2D-0A4B-934F-E028A2151839}" presName="dummy1a" presStyleCnt="0"/>
      <dgm:spPr/>
    </dgm:pt>
    <dgm:pt modelId="{3FFAA033-9154-8744-8B6B-69A09BDF6176}" type="pres">
      <dgm:prSet presAssocID="{12C61051-6D2D-0A4B-934F-E028A2151839}" presName="dummy1b" presStyleCnt="0"/>
      <dgm:spPr/>
    </dgm:pt>
    <dgm:pt modelId="{2EA458B5-6E90-2C49-B715-BC2E48A3D4BE}" type="pres">
      <dgm:prSet presAssocID="{12C61051-6D2D-0A4B-934F-E028A2151839}" presName="wedge1Tx" presStyleLbl="node1" presStyleIdx="0" presStyleCnt="3">
        <dgm:presLayoutVars>
          <dgm:chMax val="0"/>
          <dgm:chPref val="0"/>
          <dgm:bulletEnabled val="1"/>
        </dgm:presLayoutVars>
      </dgm:prSet>
      <dgm:spPr/>
      <dgm:t>
        <a:bodyPr/>
        <a:lstStyle/>
        <a:p>
          <a:endParaRPr lang="en-US"/>
        </a:p>
      </dgm:t>
    </dgm:pt>
    <dgm:pt modelId="{7ECFCA5D-DF9E-AC41-A7E7-270DB794909E}" type="pres">
      <dgm:prSet presAssocID="{12C61051-6D2D-0A4B-934F-E028A2151839}" presName="wedge2" presStyleLbl="node1" presStyleIdx="1" presStyleCnt="3"/>
      <dgm:spPr/>
      <dgm:t>
        <a:bodyPr/>
        <a:lstStyle/>
        <a:p>
          <a:endParaRPr lang="en-US"/>
        </a:p>
      </dgm:t>
    </dgm:pt>
    <dgm:pt modelId="{3E6867D8-DE7D-1C4A-B435-BD91EE5D4657}" type="pres">
      <dgm:prSet presAssocID="{12C61051-6D2D-0A4B-934F-E028A2151839}" presName="dummy2a" presStyleCnt="0"/>
      <dgm:spPr/>
    </dgm:pt>
    <dgm:pt modelId="{944D6EDA-C6CB-094B-A76C-8E03D502E109}" type="pres">
      <dgm:prSet presAssocID="{12C61051-6D2D-0A4B-934F-E028A2151839}" presName="dummy2b" presStyleCnt="0"/>
      <dgm:spPr/>
    </dgm:pt>
    <dgm:pt modelId="{A490F1E0-C644-0044-A459-0FD8410D575F}" type="pres">
      <dgm:prSet presAssocID="{12C61051-6D2D-0A4B-934F-E028A2151839}" presName="wedge2Tx" presStyleLbl="node1" presStyleIdx="1" presStyleCnt="3">
        <dgm:presLayoutVars>
          <dgm:chMax val="0"/>
          <dgm:chPref val="0"/>
          <dgm:bulletEnabled val="1"/>
        </dgm:presLayoutVars>
      </dgm:prSet>
      <dgm:spPr/>
      <dgm:t>
        <a:bodyPr/>
        <a:lstStyle/>
        <a:p>
          <a:endParaRPr lang="en-US"/>
        </a:p>
      </dgm:t>
    </dgm:pt>
    <dgm:pt modelId="{9939B8BB-9444-BB40-8C0C-40A0CB765AA5}" type="pres">
      <dgm:prSet presAssocID="{12C61051-6D2D-0A4B-934F-E028A2151839}" presName="wedge3" presStyleLbl="node1" presStyleIdx="2" presStyleCnt="3"/>
      <dgm:spPr/>
      <dgm:t>
        <a:bodyPr/>
        <a:lstStyle/>
        <a:p>
          <a:endParaRPr lang="en-US"/>
        </a:p>
      </dgm:t>
    </dgm:pt>
    <dgm:pt modelId="{D3C42562-4208-6343-B7AD-E295ABE3F130}" type="pres">
      <dgm:prSet presAssocID="{12C61051-6D2D-0A4B-934F-E028A2151839}" presName="dummy3a" presStyleCnt="0"/>
      <dgm:spPr/>
    </dgm:pt>
    <dgm:pt modelId="{ADAA13E2-D9F5-4B4E-9573-8781C5E7C72D}" type="pres">
      <dgm:prSet presAssocID="{12C61051-6D2D-0A4B-934F-E028A2151839}" presName="dummy3b" presStyleCnt="0"/>
      <dgm:spPr/>
    </dgm:pt>
    <dgm:pt modelId="{8C5FB2A1-68D1-CC46-B711-0C6EEB8F8076}" type="pres">
      <dgm:prSet presAssocID="{12C61051-6D2D-0A4B-934F-E028A2151839}" presName="wedge3Tx" presStyleLbl="node1" presStyleIdx="2" presStyleCnt="3">
        <dgm:presLayoutVars>
          <dgm:chMax val="0"/>
          <dgm:chPref val="0"/>
          <dgm:bulletEnabled val="1"/>
        </dgm:presLayoutVars>
      </dgm:prSet>
      <dgm:spPr/>
      <dgm:t>
        <a:bodyPr/>
        <a:lstStyle/>
        <a:p>
          <a:endParaRPr lang="en-US"/>
        </a:p>
      </dgm:t>
    </dgm:pt>
    <dgm:pt modelId="{D7BFFFDD-3BD0-9C40-BABE-0B4C55EE3126}" type="pres">
      <dgm:prSet presAssocID="{19074AB6-D525-C545-BC75-89E9DEBA78B5}" presName="arrowWedge1" presStyleLbl="fgSibTrans2D1" presStyleIdx="0" presStyleCnt="3"/>
      <dgm:spPr/>
    </dgm:pt>
    <dgm:pt modelId="{3F7066BD-C2F6-1042-8345-F223CE94DBB6}" type="pres">
      <dgm:prSet presAssocID="{8B75D041-5161-8B42-ACA7-ACC8245B5F99}" presName="arrowWedge2" presStyleLbl="fgSibTrans2D1" presStyleIdx="1" presStyleCnt="3"/>
      <dgm:spPr/>
    </dgm:pt>
    <dgm:pt modelId="{DE446C4A-E84C-9041-AC37-0386E7CBE825}" type="pres">
      <dgm:prSet presAssocID="{AF398DF9-591B-0543-824F-2896DDF665AD}" presName="arrowWedge3" presStyleLbl="fgSibTrans2D1" presStyleIdx="2" presStyleCnt="3"/>
      <dgm:spPr/>
    </dgm:pt>
  </dgm:ptLst>
  <dgm:cxnLst>
    <dgm:cxn modelId="{859E8AEC-F9C8-2346-AD20-F33456404C4B}" type="presOf" srcId="{E977621B-BDB7-724E-B5AE-BA136BB7A606}" destId="{9939B8BB-9444-BB40-8C0C-40A0CB765AA5}" srcOrd="0" destOrd="0" presId="urn:microsoft.com/office/officeart/2005/8/layout/cycle8"/>
    <dgm:cxn modelId="{61334394-2124-4A42-927A-148B009A81D2}" type="presOf" srcId="{E55C71E0-AC35-DB4B-B850-A77C5DFE4DD4}" destId="{684E5DD7-AE7F-F54B-A205-C6095F522B71}" srcOrd="0" destOrd="0" presId="urn:microsoft.com/office/officeart/2005/8/layout/cycle8"/>
    <dgm:cxn modelId="{25B1DA48-4648-2848-AEEF-E2E94213136B}" type="presOf" srcId="{E977621B-BDB7-724E-B5AE-BA136BB7A606}" destId="{8C5FB2A1-68D1-CC46-B711-0C6EEB8F8076}" srcOrd="1" destOrd="0" presId="urn:microsoft.com/office/officeart/2005/8/layout/cycle8"/>
    <dgm:cxn modelId="{A71E6860-0EFB-8648-831A-14F90626EE24}" type="presOf" srcId="{86962425-B8F9-3044-B5C9-C8A06A508A94}" destId="{A490F1E0-C644-0044-A459-0FD8410D575F}" srcOrd="1" destOrd="0" presId="urn:microsoft.com/office/officeart/2005/8/layout/cycle8"/>
    <dgm:cxn modelId="{8CCB3683-50DD-DF4D-AEA8-BA6817356016}" type="presOf" srcId="{12C61051-6D2D-0A4B-934F-E028A2151839}" destId="{EC9C988B-9085-9743-BC53-9CC8B300D634}" srcOrd="0" destOrd="0" presId="urn:microsoft.com/office/officeart/2005/8/layout/cycle8"/>
    <dgm:cxn modelId="{29295DC3-F23E-5D44-8ABD-C528447011D9}" srcId="{12C61051-6D2D-0A4B-934F-E028A2151839}" destId="{86962425-B8F9-3044-B5C9-C8A06A508A94}" srcOrd="1" destOrd="0" parTransId="{CF5DF591-D4A3-C840-A238-98B84D11B0B2}" sibTransId="{8B75D041-5161-8B42-ACA7-ACC8245B5F99}"/>
    <dgm:cxn modelId="{015F30B6-4356-3044-B0F8-81C061C7BD1D}" type="presOf" srcId="{86962425-B8F9-3044-B5C9-C8A06A508A94}" destId="{7ECFCA5D-DF9E-AC41-A7E7-270DB794909E}" srcOrd="0" destOrd="0" presId="urn:microsoft.com/office/officeart/2005/8/layout/cycle8"/>
    <dgm:cxn modelId="{005E84B7-FBB5-4945-8761-98168BA81B66}" srcId="{12C61051-6D2D-0A4B-934F-E028A2151839}" destId="{E55C71E0-AC35-DB4B-B850-A77C5DFE4DD4}" srcOrd="0" destOrd="0" parTransId="{8394FD4E-3D07-D240-9BD5-727E8F49AB97}" sibTransId="{19074AB6-D525-C545-BC75-89E9DEBA78B5}"/>
    <dgm:cxn modelId="{064B0158-1322-C24F-BC69-ADF6338E90AD}" srcId="{12C61051-6D2D-0A4B-934F-E028A2151839}" destId="{E977621B-BDB7-724E-B5AE-BA136BB7A606}" srcOrd="2" destOrd="0" parTransId="{492122F6-60AD-C141-AFEA-0471E3A6FD61}" sibTransId="{AF398DF9-591B-0543-824F-2896DDF665AD}"/>
    <dgm:cxn modelId="{16EF6CA3-2E1A-7743-BB32-E5BA5B16C7CA}" type="presOf" srcId="{E55C71E0-AC35-DB4B-B850-A77C5DFE4DD4}" destId="{2EA458B5-6E90-2C49-B715-BC2E48A3D4BE}" srcOrd="1" destOrd="0" presId="urn:microsoft.com/office/officeart/2005/8/layout/cycle8"/>
    <dgm:cxn modelId="{8C188FF0-5201-BF40-A853-DF08BDD6C07C}" type="presParOf" srcId="{EC9C988B-9085-9743-BC53-9CC8B300D634}" destId="{684E5DD7-AE7F-F54B-A205-C6095F522B71}" srcOrd="0" destOrd="0" presId="urn:microsoft.com/office/officeart/2005/8/layout/cycle8"/>
    <dgm:cxn modelId="{CED52890-CBCE-274B-878F-5D36DA62A553}" type="presParOf" srcId="{EC9C988B-9085-9743-BC53-9CC8B300D634}" destId="{64F4B9DD-C78E-6A4D-9187-5B2D85661856}" srcOrd="1" destOrd="0" presId="urn:microsoft.com/office/officeart/2005/8/layout/cycle8"/>
    <dgm:cxn modelId="{C246199A-58CF-204E-A5A8-6729B865DD7A}" type="presParOf" srcId="{EC9C988B-9085-9743-BC53-9CC8B300D634}" destId="{3FFAA033-9154-8744-8B6B-69A09BDF6176}" srcOrd="2" destOrd="0" presId="urn:microsoft.com/office/officeart/2005/8/layout/cycle8"/>
    <dgm:cxn modelId="{D2C3CE6B-E67A-FD45-A994-13A5D8040CBF}" type="presParOf" srcId="{EC9C988B-9085-9743-BC53-9CC8B300D634}" destId="{2EA458B5-6E90-2C49-B715-BC2E48A3D4BE}" srcOrd="3" destOrd="0" presId="urn:microsoft.com/office/officeart/2005/8/layout/cycle8"/>
    <dgm:cxn modelId="{73F52362-22FF-F045-9221-32388F842CF5}" type="presParOf" srcId="{EC9C988B-9085-9743-BC53-9CC8B300D634}" destId="{7ECFCA5D-DF9E-AC41-A7E7-270DB794909E}" srcOrd="4" destOrd="0" presId="urn:microsoft.com/office/officeart/2005/8/layout/cycle8"/>
    <dgm:cxn modelId="{918D4772-61FC-1A4F-BCC5-54B602D7F1D9}" type="presParOf" srcId="{EC9C988B-9085-9743-BC53-9CC8B300D634}" destId="{3E6867D8-DE7D-1C4A-B435-BD91EE5D4657}" srcOrd="5" destOrd="0" presId="urn:microsoft.com/office/officeart/2005/8/layout/cycle8"/>
    <dgm:cxn modelId="{A8466346-59D1-1548-AE7F-6674E297C51A}" type="presParOf" srcId="{EC9C988B-9085-9743-BC53-9CC8B300D634}" destId="{944D6EDA-C6CB-094B-A76C-8E03D502E109}" srcOrd="6" destOrd="0" presId="urn:microsoft.com/office/officeart/2005/8/layout/cycle8"/>
    <dgm:cxn modelId="{FC0D68C5-B125-1E48-8922-C9BF27DB6E7C}" type="presParOf" srcId="{EC9C988B-9085-9743-BC53-9CC8B300D634}" destId="{A490F1E0-C644-0044-A459-0FD8410D575F}" srcOrd="7" destOrd="0" presId="urn:microsoft.com/office/officeart/2005/8/layout/cycle8"/>
    <dgm:cxn modelId="{50D1373B-B733-5E4B-8553-9B8B81F8B055}" type="presParOf" srcId="{EC9C988B-9085-9743-BC53-9CC8B300D634}" destId="{9939B8BB-9444-BB40-8C0C-40A0CB765AA5}" srcOrd="8" destOrd="0" presId="urn:microsoft.com/office/officeart/2005/8/layout/cycle8"/>
    <dgm:cxn modelId="{CA55E3EB-050B-6A40-A8C0-CB67CCAECBD0}" type="presParOf" srcId="{EC9C988B-9085-9743-BC53-9CC8B300D634}" destId="{D3C42562-4208-6343-B7AD-E295ABE3F130}" srcOrd="9" destOrd="0" presId="urn:microsoft.com/office/officeart/2005/8/layout/cycle8"/>
    <dgm:cxn modelId="{06967427-535C-B74F-967E-0515F9204179}" type="presParOf" srcId="{EC9C988B-9085-9743-BC53-9CC8B300D634}" destId="{ADAA13E2-D9F5-4B4E-9573-8781C5E7C72D}" srcOrd="10" destOrd="0" presId="urn:microsoft.com/office/officeart/2005/8/layout/cycle8"/>
    <dgm:cxn modelId="{37C2487B-AC92-4E4F-977E-C76ED63934BD}" type="presParOf" srcId="{EC9C988B-9085-9743-BC53-9CC8B300D634}" destId="{8C5FB2A1-68D1-CC46-B711-0C6EEB8F8076}" srcOrd="11" destOrd="0" presId="urn:microsoft.com/office/officeart/2005/8/layout/cycle8"/>
    <dgm:cxn modelId="{31FCA509-C3B6-F84C-8157-AAF5E71C0950}" type="presParOf" srcId="{EC9C988B-9085-9743-BC53-9CC8B300D634}" destId="{D7BFFFDD-3BD0-9C40-BABE-0B4C55EE3126}" srcOrd="12" destOrd="0" presId="urn:microsoft.com/office/officeart/2005/8/layout/cycle8"/>
    <dgm:cxn modelId="{AF9803E1-FFA0-7B45-ADBA-EA3BDF56CCFB}" type="presParOf" srcId="{EC9C988B-9085-9743-BC53-9CC8B300D634}" destId="{3F7066BD-C2F6-1042-8345-F223CE94DBB6}" srcOrd="13" destOrd="0" presId="urn:microsoft.com/office/officeart/2005/8/layout/cycle8"/>
    <dgm:cxn modelId="{C101BC70-7769-B74D-9D45-C71034802F3F}" type="presParOf" srcId="{EC9C988B-9085-9743-BC53-9CC8B300D634}" destId="{DE446C4A-E84C-9041-AC37-0386E7CBE82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E5DD7-AE7F-F54B-A205-C6095F522B71}">
      <dsp:nvSpPr>
        <dsp:cNvPr id="0" name=""/>
        <dsp:cNvSpPr/>
      </dsp:nvSpPr>
      <dsp:spPr>
        <a:xfrm>
          <a:off x="2089297" y="255574"/>
          <a:ext cx="3302812" cy="3302812"/>
        </a:xfrm>
        <a:prstGeom prst="pie">
          <a:avLst>
            <a:gd name="adj1" fmla="val 16200000"/>
            <a:gd name="adj2" fmla="val 18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What constrains the current relationship between planning and infrastructure?</a:t>
          </a:r>
          <a:endParaRPr lang="en-US" sz="1100" kern="1200" dirty="0"/>
        </a:p>
      </dsp:txBody>
      <dsp:txXfrm>
        <a:off x="3829958" y="955456"/>
        <a:ext cx="1179576" cy="982980"/>
      </dsp:txXfrm>
    </dsp:sp>
    <dsp:sp modelId="{7ECFCA5D-DF9E-AC41-A7E7-270DB794909E}">
      <dsp:nvSpPr>
        <dsp:cNvPr id="0" name=""/>
        <dsp:cNvSpPr/>
      </dsp:nvSpPr>
      <dsp:spPr>
        <a:xfrm>
          <a:off x="2021275" y="373532"/>
          <a:ext cx="3302812" cy="3302812"/>
        </a:xfrm>
        <a:prstGeom prst="pie">
          <a:avLst>
            <a:gd name="adj1" fmla="val 1800000"/>
            <a:gd name="adj2" fmla="val 90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How can infrastructure be harnessed to shape cities that are more inclusive and equitable?</a:t>
          </a:r>
          <a:endParaRPr lang="en-US" sz="1100" kern="1200" dirty="0"/>
        </a:p>
      </dsp:txBody>
      <dsp:txXfrm>
        <a:off x="2807659" y="2516428"/>
        <a:ext cx="1769364" cy="865022"/>
      </dsp:txXfrm>
    </dsp:sp>
    <dsp:sp modelId="{9939B8BB-9444-BB40-8C0C-40A0CB765AA5}">
      <dsp:nvSpPr>
        <dsp:cNvPr id="0" name=""/>
        <dsp:cNvSpPr/>
      </dsp:nvSpPr>
      <dsp:spPr>
        <a:xfrm>
          <a:off x="1953252" y="255574"/>
          <a:ext cx="3302812" cy="3302812"/>
        </a:xfrm>
        <a:prstGeom prst="pie">
          <a:avLst>
            <a:gd name="adj1" fmla="val 90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How can a planning become a more effective tool for service delivery?</a:t>
          </a:r>
          <a:endParaRPr lang="en-US" sz="1100" kern="1200" dirty="0"/>
        </a:p>
      </dsp:txBody>
      <dsp:txXfrm>
        <a:off x="2335828" y="955456"/>
        <a:ext cx="1179576" cy="982980"/>
      </dsp:txXfrm>
    </dsp:sp>
    <dsp:sp modelId="{D7BFFFDD-3BD0-9C40-BABE-0B4C55EE3126}">
      <dsp:nvSpPr>
        <dsp:cNvPr id="0" name=""/>
        <dsp:cNvSpPr/>
      </dsp:nvSpPr>
      <dsp:spPr>
        <a:xfrm>
          <a:off x="1885110" y="51114"/>
          <a:ext cx="3711732" cy="371173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F7066BD-C2F6-1042-8345-F223CE94DBB6}">
      <dsp:nvSpPr>
        <dsp:cNvPr id="0" name=""/>
        <dsp:cNvSpPr/>
      </dsp:nvSpPr>
      <dsp:spPr>
        <a:xfrm>
          <a:off x="1816815" y="168863"/>
          <a:ext cx="3711732" cy="371173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E446C4A-E84C-9041-AC37-0386E7CBE825}">
      <dsp:nvSpPr>
        <dsp:cNvPr id="0" name=""/>
        <dsp:cNvSpPr/>
      </dsp:nvSpPr>
      <dsp:spPr>
        <a:xfrm>
          <a:off x="1748520" y="51114"/>
          <a:ext cx="3711732" cy="371173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1237F-28DB-E644-8294-977C60C5DDE1}">
      <dsp:nvSpPr>
        <dsp:cNvPr id="0" name=""/>
        <dsp:cNvSpPr/>
      </dsp:nvSpPr>
      <dsp:spPr>
        <a:xfrm>
          <a:off x="916185" y="1591667"/>
          <a:ext cx="2282428" cy="2282428"/>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p>
      </dsp:txBody>
      <dsp:txXfrm>
        <a:off x="1250439" y="1925921"/>
        <a:ext cx="1613920" cy="1613920"/>
      </dsp:txXfrm>
    </dsp:sp>
    <dsp:sp modelId="{62451CF2-156B-D147-AB35-7AF59BAA2A43}">
      <dsp:nvSpPr>
        <dsp:cNvPr id="0" name=""/>
        <dsp:cNvSpPr/>
      </dsp:nvSpPr>
      <dsp:spPr>
        <a:xfrm>
          <a:off x="1486792" y="675888"/>
          <a:ext cx="1141214" cy="1141214"/>
        </a:xfrm>
        <a:prstGeom prst="ellipse">
          <a:avLst/>
        </a:prstGeom>
        <a:blipFill rotWithShape="0">
          <a:blip xmlns:r="http://schemas.openxmlformats.org/officeDocument/2006/relationships" r:embed="rId2">
            <a:duotone>
              <a:schemeClr val="accent1">
                <a:alpha val="50000"/>
                <a:hueOff val="0"/>
                <a:satOff val="0"/>
                <a:lumOff val="0"/>
                <a:alphaOff val="0"/>
                <a:satMod val="135000"/>
                <a:lumMod val="80000"/>
              </a:schemeClr>
              <a:schemeClr val="accent1">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Ideologies of science, technology and the city</a:t>
          </a:r>
          <a:endParaRPr lang="en-US" sz="1100" kern="1200" dirty="0"/>
        </a:p>
      </dsp:txBody>
      <dsp:txXfrm>
        <a:off x="1653919" y="843015"/>
        <a:ext cx="806960" cy="806960"/>
      </dsp:txXfrm>
    </dsp:sp>
    <dsp:sp modelId="{35528264-1581-6C49-90B0-6DE4BA60D8D9}">
      <dsp:nvSpPr>
        <dsp:cNvPr id="0" name=""/>
        <dsp:cNvSpPr/>
      </dsp:nvSpPr>
      <dsp:spPr>
        <a:xfrm>
          <a:off x="2973178" y="2162274"/>
          <a:ext cx="1141214" cy="1141214"/>
        </a:xfrm>
        <a:prstGeom prst="ellipse">
          <a:avLst/>
        </a:prstGeom>
        <a:blipFill rotWithShape="0">
          <a:blip xmlns:r="http://schemas.openxmlformats.org/officeDocument/2006/relationships" r:embed="rId2">
            <a:duotone>
              <a:schemeClr val="accent1">
                <a:alpha val="50000"/>
                <a:hueOff val="0"/>
                <a:satOff val="0"/>
                <a:lumOff val="0"/>
                <a:alphaOff val="0"/>
                <a:satMod val="135000"/>
                <a:lumMod val="80000"/>
              </a:schemeClr>
              <a:schemeClr val="accent1">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Modern urban planning</a:t>
          </a:r>
          <a:endParaRPr lang="en-US" sz="1100" kern="1200" dirty="0"/>
        </a:p>
      </dsp:txBody>
      <dsp:txXfrm>
        <a:off x="3140305" y="2329401"/>
        <a:ext cx="806960" cy="806960"/>
      </dsp:txXfrm>
    </dsp:sp>
    <dsp:sp modelId="{29D74749-F973-6A47-8468-DAC587C1FB81}">
      <dsp:nvSpPr>
        <dsp:cNvPr id="0" name=""/>
        <dsp:cNvSpPr/>
      </dsp:nvSpPr>
      <dsp:spPr>
        <a:xfrm>
          <a:off x="1486792" y="3648660"/>
          <a:ext cx="1141214" cy="1141214"/>
        </a:xfrm>
        <a:prstGeom prst="ellipse">
          <a:avLst/>
        </a:prstGeom>
        <a:blipFill rotWithShape="0">
          <a:blip xmlns:r="http://schemas.openxmlformats.org/officeDocument/2006/relationships" r:embed="rId2">
            <a:duotone>
              <a:schemeClr val="accent1">
                <a:alpha val="50000"/>
                <a:hueOff val="0"/>
                <a:satOff val="0"/>
                <a:lumOff val="0"/>
                <a:alphaOff val="0"/>
                <a:satMod val="135000"/>
                <a:lumMod val="80000"/>
              </a:schemeClr>
              <a:schemeClr val="accent1">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Economic relations mediated by utilities and transport</a:t>
          </a:r>
          <a:endParaRPr lang="en-US" sz="1100" kern="1200" dirty="0"/>
        </a:p>
      </dsp:txBody>
      <dsp:txXfrm>
        <a:off x="1653919" y="3815787"/>
        <a:ext cx="806960" cy="806960"/>
      </dsp:txXfrm>
    </dsp:sp>
    <dsp:sp modelId="{E5F64C37-9D6E-CD4E-ACA5-06FD8DDC76B1}">
      <dsp:nvSpPr>
        <dsp:cNvPr id="0" name=""/>
        <dsp:cNvSpPr/>
      </dsp:nvSpPr>
      <dsp:spPr>
        <a:xfrm>
          <a:off x="407" y="2162274"/>
          <a:ext cx="1141214" cy="1141214"/>
        </a:xfrm>
        <a:prstGeom prst="ellipse">
          <a:avLst/>
        </a:prstGeom>
        <a:blipFill rotWithShape="0">
          <a:blip xmlns:r="http://schemas.openxmlformats.org/officeDocument/2006/relationships" r:embed="rId2">
            <a:duotone>
              <a:schemeClr val="accent1">
                <a:alpha val="50000"/>
                <a:hueOff val="0"/>
                <a:satOff val="0"/>
                <a:lumOff val="0"/>
                <a:alphaOff val="0"/>
                <a:satMod val="135000"/>
                <a:lumMod val="80000"/>
              </a:schemeClr>
              <a:schemeClr val="accent1">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The role of the state</a:t>
          </a:r>
          <a:endParaRPr lang="en-US" sz="1100" kern="1200" dirty="0"/>
        </a:p>
      </dsp:txBody>
      <dsp:txXfrm>
        <a:off x="167534" y="2329401"/>
        <a:ext cx="806960" cy="806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1237F-28DB-E644-8294-977C60C5DDE1}">
      <dsp:nvSpPr>
        <dsp:cNvPr id="0" name=""/>
        <dsp:cNvSpPr/>
      </dsp:nvSpPr>
      <dsp:spPr>
        <a:xfrm>
          <a:off x="916185" y="1591667"/>
          <a:ext cx="2282428" cy="2282428"/>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p>
      </dsp:txBody>
      <dsp:txXfrm>
        <a:off x="1250439" y="1925921"/>
        <a:ext cx="1613920" cy="1613920"/>
      </dsp:txXfrm>
    </dsp:sp>
    <dsp:sp modelId="{62451CF2-156B-D147-AB35-7AF59BAA2A43}">
      <dsp:nvSpPr>
        <dsp:cNvPr id="0" name=""/>
        <dsp:cNvSpPr/>
      </dsp:nvSpPr>
      <dsp:spPr>
        <a:xfrm>
          <a:off x="1486792" y="675888"/>
          <a:ext cx="1141214" cy="1141214"/>
        </a:xfrm>
        <a:prstGeom prst="ellipse">
          <a:avLst/>
        </a:prstGeom>
        <a:blipFill rotWithShape="0">
          <a:blip xmlns:r="http://schemas.openxmlformats.org/officeDocument/2006/relationships" r:embed="rId2">
            <a:duotone>
              <a:schemeClr val="accent1">
                <a:alpha val="50000"/>
                <a:hueOff val="0"/>
                <a:satOff val="0"/>
                <a:lumOff val="0"/>
                <a:alphaOff val="0"/>
                <a:satMod val="135000"/>
                <a:lumMod val="80000"/>
              </a:schemeClr>
              <a:schemeClr val="accent1">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rPr>
            <a:t>Ideologies of science, technology and the city</a:t>
          </a:r>
          <a:endParaRPr lang="en-US" sz="1100" kern="1200" dirty="0">
            <a:solidFill>
              <a:schemeClr val="bg2">
                <a:lumMod val="50000"/>
              </a:schemeClr>
            </a:solidFill>
          </a:endParaRPr>
        </a:p>
      </dsp:txBody>
      <dsp:txXfrm>
        <a:off x="1653919" y="843015"/>
        <a:ext cx="806960" cy="806960"/>
      </dsp:txXfrm>
    </dsp:sp>
    <dsp:sp modelId="{35528264-1581-6C49-90B0-6DE4BA60D8D9}">
      <dsp:nvSpPr>
        <dsp:cNvPr id="0" name=""/>
        <dsp:cNvSpPr/>
      </dsp:nvSpPr>
      <dsp:spPr>
        <a:xfrm>
          <a:off x="2973178" y="2162274"/>
          <a:ext cx="1141214" cy="1141214"/>
        </a:xfrm>
        <a:prstGeom prst="ellipse">
          <a:avLst/>
        </a:prstGeom>
        <a:blipFill rotWithShape="0">
          <a:blip xmlns:r="http://schemas.openxmlformats.org/officeDocument/2006/relationships" r:embed="rId2">
            <a:duotone>
              <a:schemeClr val="accent1">
                <a:alpha val="50000"/>
                <a:hueOff val="0"/>
                <a:satOff val="0"/>
                <a:lumOff val="0"/>
                <a:alphaOff val="0"/>
                <a:satMod val="135000"/>
                <a:lumMod val="80000"/>
              </a:schemeClr>
              <a:schemeClr val="accent1">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rgbClr val="3D484D"/>
              </a:solidFill>
            </a:rPr>
            <a:t>Modern urban planning</a:t>
          </a:r>
          <a:endParaRPr lang="en-US" sz="1100" kern="1200" dirty="0">
            <a:solidFill>
              <a:srgbClr val="3D484D"/>
            </a:solidFill>
          </a:endParaRPr>
        </a:p>
      </dsp:txBody>
      <dsp:txXfrm>
        <a:off x="3140305" y="2329401"/>
        <a:ext cx="806960" cy="806960"/>
      </dsp:txXfrm>
    </dsp:sp>
    <dsp:sp modelId="{29D74749-F973-6A47-8468-DAC587C1FB81}">
      <dsp:nvSpPr>
        <dsp:cNvPr id="0" name=""/>
        <dsp:cNvSpPr/>
      </dsp:nvSpPr>
      <dsp:spPr>
        <a:xfrm>
          <a:off x="1486792" y="3648660"/>
          <a:ext cx="1141214" cy="1141214"/>
        </a:xfrm>
        <a:prstGeom prst="ellipse">
          <a:avLst/>
        </a:prstGeom>
        <a:blipFill rotWithShape="0">
          <a:blip xmlns:r="http://schemas.openxmlformats.org/officeDocument/2006/relationships" r:embed="rId2">
            <a:duotone>
              <a:schemeClr val="accent1">
                <a:alpha val="50000"/>
                <a:hueOff val="0"/>
                <a:satOff val="0"/>
                <a:lumOff val="0"/>
                <a:alphaOff val="0"/>
                <a:satMod val="135000"/>
                <a:lumMod val="80000"/>
              </a:schemeClr>
              <a:schemeClr val="accent1">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rgbClr val="3D484D"/>
              </a:solidFill>
            </a:rPr>
            <a:t>Economic relations mediated by utilities and transport</a:t>
          </a:r>
          <a:endParaRPr lang="en-US" sz="1100" kern="1200" dirty="0">
            <a:solidFill>
              <a:srgbClr val="3D484D"/>
            </a:solidFill>
          </a:endParaRPr>
        </a:p>
      </dsp:txBody>
      <dsp:txXfrm>
        <a:off x="1653919" y="3815787"/>
        <a:ext cx="806960" cy="806960"/>
      </dsp:txXfrm>
    </dsp:sp>
    <dsp:sp modelId="{E5F64C37-9D6E-CD4E-ACA5-06FD8DDC76B1}">
      <dsp:nvSpPr>
        <dsp:cNvPr id="0" name=""/>
        <dsp:cNvSpPr/>
      </dsp:nvSpPr>
      <dsp:spPr>
        <a:xfrm>
          <a:off x="407" y="2162274"/>
          <a:ext cx="1141214" cy="1141214"/>
        </a:xfrm>
        <a:prstGeom prst="ellipse">
          <a:avLst/>
        </a:prstGeom>
        <a:blipFill rotWithShape="0">
          <a:blip xmlns:r="http://schemas.openxmlformats.org/officeDocument/2006/relationships" r:embed="rId2">
            <a:duotone>
              <a:schemeClr val="accent1">
                <a:alpha val="50000"/>
                <a:hueOff val="0"/>
                <a:satOff val="0"/>
                <a:lumOff val="0"/>
                <a:alphaOff val="0"/>
                <a:satMod val="135000"/>
                <a:lumMod val="80000"/>
              </a:schemeClr>
              <a:schemeClr val="accent1">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lumMod val="85000"/>
                </a:schemeClr>
              </a:solidFill>
            </a:rPr>
            <a:t>The role of the state</a:t>
          </a:r>
          <a:endParaRPr lang="en-US" sz="1100" kern="1200" dirty="0">
            <a:solidFill>
              <a:schemeClr val="bg1">
                <a:lumMod val="85000"/>
              </a:schemeClr>
            </a:solidFill>
          </a:endParaRPr>
        </a:p>
      </dsp:txBody>
      <dsp:txXfrm>
        <a:off x="167534" y="2329401"/>
        <a:ext cx="806960" cy="806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1237F-28DB-E644-8294-977C60C5DDE1}">
      <dsp:nvSpPr>
        <dsp:cNvPr id="0" name=""/>
        <dsp:cNvSpPr/>
      </dsp:nvSpPr>
      <dsp:spPr>
        <a:xfrm>
          <a:off x="916185" y="1591667"/>
          <a:ext cx="2282428" cy="2282428"/>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p>
      </dsp:txBody>
      <dsp:txXfrm>
        <a:off x="1250439" y="1925921"/>
        <a:ext cx="1613920" cy="1613920"/>
      </dsp:txXfrm>
    </dsp:sp>
    <dsp:sp modelId="{62451CF2-156B-D147-AB35-7AF59BAA2A43}">
      <dsp:nvSpPr>
        <dsp:cNvPr id="0" name=""/>
        <dsp:cNvSpPr/>
      </dsp:nvSpPr>
      <dsp:spPr>
        <a:xfrm>
          <a:off x="1486792" y="675888"/>
          <a:ext cx="1141214" cy="1141214"/>
        </a:xfrm>
        <a:prstGeom prst="ellipse">
          <a:avLst/>
        </a:prstGeom>
        <a:blipFill rotWithShape="0">
          <a:blip xmlns:r="http://schemas.openxmlformats.org/officeDocument/2006/relationships" r:embed="rId2">
            <a:duotone>
              <a:schemeClr val="accent1">
                <a:alpha val="50000"/>
                <a:hueOff val="0"/>
                <a:satOff val="0"/>
                <a:lumOff val="0"/>
                <a:alphaOff val="0"/>
                <a:satMod val="135000"/>
                <a:lumMod val="80000"/>
              </a:schemeClr>
              <a:schemeClr val="accent1">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rgbClr val="3D484D"/>
              </a:solidFill>
            </a:rPr>
            <a:t>Ideologies of science, technology and the city</a:t>
          </a:r>
          <a:endParaRPr lang="en-US" sz="1100" kern="1200" dirty="0">
            <a:solidFill>
              <a:srgbClr val="3D484D"/>
            </a:solidFill>
          </a:endParaRPr>
        </a:p>
      </dsp:txBody>
      <dsp:txXfrm>
        <a:off x="1653919" y="843015"/>
        <a:ext cx="806960" cy="806960"/>
      </dsp:txXfrm>
    </dsp:sp>
    <dsp:sp modelId="{35528264-1581-6C49-90B0-6DE4BA60D8D9}">
      <dsp:nvSpPr>
        <dsp:cNvPr id="0" name=""/>
        <dsp:cNvSpPr/>
      </dsp:nvSpPr>
      <dsp:spPr>
        <a:xfrm>
          <a:off x="2973178" y="2162274"/>
          <a:ext cx="1141214" cy="1141214"/>
        </a:xfrm>
        <a:prstGeom prst="ellipse">
          <a:avLst/>
        </a:prstGeom>
        <a:blipFill rotWithShape="0">
          <a:blip xmlns:r="http://schemas.openxmlformats.org/officeDocument/2006/relationships" r:embed="rId2">
            <a:duotone>
              <a:schemeClr val="accent1">
                <a:alpha val="50000"/>
                <a:hueOff val="0"/>
                <a:satOff val="0"/>
                <a:lumOff val="0"/>
                <a:alphaOff val="0"/>
                <a:satMod val="135000"/>
                <a:lumMod val="80000"/>
              </a:schemeClr>
              <a:schemeClr val="accent1">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rgbClr val="3D484D"/>
              </a:solidFill>
            </a:rPr>
            <a:t>Modern urban planning</a:t>
          </a:r>
          <a:endParaRPr lang="en-US" sz="1100" kern="1200" dirty="0">
            <a:solidFill>
              <a:srgbClr val="3D484D"/>
            </a:solidFill>
          </a:endParaRPr>
        </a:p>
      </dsp:txBody>
      <dsp:txXfrm>
        <a:off x="3140305" y="2329401"/>
        <a:ext cx="806960" cy="806960"/>
      </dsp:txXfrm>
    </dsp:sp>
    <dsp:sp modelId="{29D74749-F973-6A47-8468-DAC587C1FB81}">
      <dsp:nvSpPr>
        <dsp:cNvPr id="0" name=""/>
        <dsp:cNvSpPr/>
      </dsp:nvSpPr>
      <dsp:spPr>
        <a:xfrm>
          <a:off x="1486792" y="3648660"/>
          <a:ext cx="1141214" cy="1141214"/>
        </a:xfrm>
        <a:prstGeom prst="ellipse">
          <a:avLst/>
        </a:prstGeom>
        <a:blipFill rotWithShape="0">
          <a:blip xmlns:r="http://schemas.openxmlformats.org/officeDocument/2006/relationships" r:embed="rId2">
            <a:duotone>
              <a:schemeClr val="accent1">
                <a:alpha val="50000"/>
                <a:hueOff val="0"/>
                <a:satOff val="0"/>
                <a:lumOff val="0"/>
                <a:alphaOff val="0"/>
                <a:satMod val="135000"/>
                <a:lumMod val="80000"/>
              </a:schemeClr>
              <a:schemeClr val="accent1">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lumMod val="85000"/>
                </a:schemeClr>
              </a:solidFill>
            </a:rPr>
            <a:t>Economic relations mediated by utilities and transport</a:t>
          </a:r>
          <a:endParaRPr lang="en-US" sz="1100" kern="1200" dirty="0">
            <a:solidFill>
              <a:schemeClr val="bg1">
                <a:lumMod val="85000"/>
              </a:schemeClr>
            </a:solidFill>
          </a:endParaRPr>
        </a:p>
      </dsp:txBody>
      <dsp:txXfrm>
        <a:off x="1653919" y="3815787"/>
        <a:ext cx="806960" cy="806960"/>
      </dsp:txXfrm>
    </dsp:sp>
    <dsp:sp modelId="{E5F64C37-9D6E-CD4E-ACA5-06FD8DDC76B1}">
      <dsp:nvSpPr>
        <dsp:cNvPr id="0" name=""/>
        <dsp:cNvSpPr/>
      </dsp:nvSpPr>
      <dsp:spPr>
        <a:xfrm>
          <a:off x="407" y="2162274"/>
          <a:ext cx="1141214" cy="1141214"/>
        </a:xfrm>
        <a:prstGeom prst="ellipse">
          <a:avLst/>
        </a:prstGeom>
        <a:blipFill rotWithShape="0">
          <a:blip xmlns:r="http://schemas.openxmlformats.org/officeDocument/2006/relationships" r:embed="rId2">
            <a:duotone>
              <a:schemeClr val="accent1">
                <a:alpha val="50000"/>
                <a:hueOff val="0"/>
                <a:satOff val="0"/>
                <a:lumOff val="0"/>
                <a:alphaOff val="0"/>
                <a:satMod val="135000"/>
                <a:lumMod val="80000"/>
              </a:schemeClr>
              <a:schemeClr val="accent1">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rPr>
            <a:t>The role of the state</a:t>
          </a:r>
          <a:endParaRPr lang="en-US" sz="1100" kern="1200" dirty="0">
            <a:solidFill>
              <a:schemeClr val="bg2">
                <a:lumMod val="50000"/>
              </a:schemeClr>
            </a:solidFill>
          </a:endParaRPr>
        </a:p>
      </dsp:txBody>
      <dsp:txXfrm>
        <a:off x="167534" y="2329401"/>
        <a:ext cx="806960" cy="806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1237F-28DB-E644-8294-977C60C5DDE1}">
      <dsp:nvSpPr>
        <dsp:cNvPr id="0" name=""/>
        <dsp:cNvSpPr/>
      </dsp:nvSpPr>
      <dsp:spPr>
        <a:xfrm>
          <a:off x="916185" y="1591667"/>
          <a:ext cx="2282428" cy="2282428"/>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p>
      </dsp:txBody>
      <dsp:txXfrm>
        <a:off x="1250439" y="1925921"/>
        <a:ext cx="1613920" cy="1613920"/>
      </dsp:txXfrm>
    </dsp:sp>
    <dsp:sp modelId="{62451CF2-156B-D147-AB35-7AF59BAA2A43}">
      <dsp:nvSpPr>
        <dsp:cNvPr id="0" name=""/>
        <dsp:cNvSpPr/>
      </dsp:nvSpPr>
      <dsp:spPr>
        <a:xfrm>
          <a:off x="1486792" y="675888"/>
          <a:ext cx="1141214" cy="1141214"/>
        </a:xfrm>
        <a:prstGeom prst="ellipse">
          <a:avLst/>
        </a:prstGeom>
        <a:blipFill rotWithShape="0">
          <a:blip xmlns:r="http://schemas.openxmlformats.org/officeDocument/2006/relationships" r:embed="rId2">
            <a:duotone>
              <a:schemeClr val="accent1">
                <a:alpha val="50000"/>
                <a:hueOff val="0"/>
                <a:satOff val="0"/>
                <a:lumOff val="0"/>
                <a:alphaOff val="0"/>
                <a:satMod val="135000"/>
                <a:lumMod val="80000"/>
              </a:schemeClr>
              <a:schemeClr val="accent1">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rgbClr val="3D484D"/>
              </a:solidFill>
            </a:rPr>
            <a:t>Ideologies of science, technology and the city</a:t>
          </a:r>
          <a:endParaRPr lang="en-US" sz="1100" kern="1200" dirty="0">
            <a:solidFill>
              <a:srgbClr val="3D484D"/>
            </a:solidFill>
          </a:endParaRPr>
        </a:p>
      </dsp:txBody>
      <dsp:txXfrm>
        <a:off x="1653919" y="843015"/>
        <a:ext cx="806960" cy="806960"/>
      </dsp:txXfrm>
    </dsp:sp>
    <dsp:sp modelId="{35528264-1581-6C49-90B0-6DE4BA60D8D9}">
      <dsp:nvSpPr>
        <dsp:cNvPr id="0" name=""/>
        <dsp:cNvSpPr/>
      </dsp:nvSpPr>
      <dsp:spPr>
        <a:xfrm>
          <a:off x="2973178" y="2162274"/>
          <a:ext cx="1141214" cy="1141214"/>
        </a:xfrm>
        <a:prstGeom prst="ellipse">
          <a:avLst/>
        </a:prstGeom>
        <a:blipFill rotWithShape="0">
          <a:blip xmlns:r="http://schemas.openxmlformats.org/officeDocument/2006/relationships" r:embed="rId2">
            <a:duotone>
              <a:schemeClr val="accent1">
                <a:alpha val="50000"/>
                <a:hueOff val="0"/>
                <a:satOff val="0"/>
                <a:lumOff val="0"/>
                <a:alphaOff val="0"/>
                <a:satMod val="135000"/>
                <a:lumMod val="80000"/>
              </a:schemeClr>
              <a:schemeClr val="accent1">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rgbClr val="D9D9D9"/>
              </a:solidFill>
            </a:rPr>
            <a:t>Modern urban planning</a:t>
          </a:r>
          <a:endParaRPr lang="en-US" sz="1100" kern="1200" dirty="0">
            <a:solidFill>
              <a:srgbClr val="D9D9D9"/>
            </a:solidFill>
          </a:endParaRPr>
        </a:p>
      </dsp:txBody>
      <dsp:txXfrm>
        <a:off x="3140305" y="2329401"/>
        <a:ext cx="806960" cy="806960"/>
      </dsp:txXfrm>
    </dsp:sp>
    <dsp:sp modelId="{29D74749-F973-6A47-8468-DAC587C1FB81}">
      <dsp:nvSpPr>
        <dsp:cNvPr id="0" name=""/>
        <dsp:cNvSpPr/>
      </dsp:nvSpPr>
      <dsp:spPr>
        <a:xfrm>
          <a:off x="1486792" y="3648660"/>
          <a:ext cx="1141214" cy="1141214"/>
        </a:xfrm>
        <a:prstGeom prst="ellipse">
          <a:avLst/>
        </a:prstGeom>
        <a:blipFill rotWithShape="0">
          <a:blip xmlns:r="http://schemas.openxmlformats.org/officeDocument/2006/relationships" r:embed="rId2">
            <a:duotone>
              <a:schemeClr val="accent1">
                <a:alpha val="50000"/>
                <a:hueOff val="0"/>
                <a:satOff val="0"/>
                <a:lumOff val="0"/>
                <a:alphaOff val="0"/>
                <a:satMod val="135000"/>
                <a:lumMod val="80000"/>
              </a:schemeClr>
              <a:schemeClr val="accent1">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rPr>
            <a:t>Economic relations mediated by utilities and transport</a:t>
          </a:r>
          <a:endParaRPr lang="en-US" sz="1100" kern="1200" dirty="0">
            <a:solidFill>
              <a:schemeClr val="bg2">
                <a:lumMod val="50000"/>
              </a:schemeClr>
            </a:solidFill>
          </a:endParaRPr>
        </a:p>
      </dsp:txBody>
      <dsp:txXfrm>
        <a:off x="1653919" y="3815787"/>
        <a:ext cx="806960" cy="806960"/>
      </dsp:txXfrm>
    </dsp:sp>
    <dsp:sp modelId="{E5F64C37-9D6E-CD4E-ACA5-06FD8DDC76B1}">
      <dsp:nvSpPr>
        <dsp:cNvPr id="0" name=""/>
        <dsp:cNvSpPr/>
      </dsp:nvSpPr>
      <dsp:spPr>
        <a:xfrm>
          <a:off x="407" y="2162274"/>
          <a:ext cx="1141214" cy="1141214"/>
        </a:xfrm>
        <a:prstGeom prst="ellipse">
          <a:avLst/>
        </a:prstGeom>
        <a:blipFill rotWithShape="0">
          <a:blip xmlns:r="http://schemas.openxmlformats.org/officeDocument/2006/relationships" r:embed="rId2">
            <a:duotone>
              <a:schemeClr val="accent1">
                <a:alpha val="50000"/>
                <a:hueOff val="0"/>
                <a:satOff val="0"/>
                <a:lumOff val="0"/>
                <a:alphaOff val="0"/>
                <a:satMod val="135000"/>
                <a:lumMod val="80000"/>
              </a:schemeClr>
              <a:schemeClr val="accent1">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rPr>
            <a:t>The role of the state</a:t>
          </a:r>
          <a:endParaRPr lang="en-US" sz="1100" kern="1200" dirty="0">
            <a:solidFill>
              <a:schemeClr val="bg2">
                <a:lumMod val="50000"/>
              </a:schemeClr>
            </a:solidFill>
          </a:endParaRPr>
        </a:p>
      </dsp:txBody>
      <dsp:txXfrm>
        <a:off x="167534" y="2329401"/>
        <a:ext cx="806960" cy="806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3CEEBC-F4EC-7348-A7E0-43DC7F22BC49}" type="datetimeFigureOut">
              <a:rPr lang="en-US" smtClean="0"/>
              <a:t>2012/07/13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58758-8706-DC43-A70B-635E50AED6E8}" type="slidenum">
              <a:rPr lang="en-US" smtClean="0"/>
              <a:t>‹#›</a:t>
            </a:fld>
            <a:endParaRPr lang="en-US"/>
          </a:p>
        </p:txBody>
      </p:sp>
    </p:spTree>
    <p:extLst>
      <p:ext uri="{BB962C8B-B14F-4D97-AF65-F5344CB8AC3E}">
        <p14:creationId xmlns:p14="http://schemas.microsoft.com/office/powerpoint/2010/main" val="5124586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in lecture; conflate all the themes under the banner of planning and infrastructure </a:t>
            </a:r>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1</a:t>
            </a:fld>
            <a:endParaRPr lang="en-US"/>
          </a:p>
        </p:txBody>
      </p:sp>
    </p:spTree>
    <p:extLst>
      <p:ext uri="{BB962C8B-B14F-4D97-AF65-F5344CB8AC3E}">
        <p14:creationId xmlns:p14="http://schemas.microsoft.com/office/powerpoint/2010/main" val="2082269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vendors for example; pay more per liter</a:t>
            </a:r>
            <a:r>
              <a:rPr lang="en-US" baseline="0" dirty="0" smtClean="0"/>
              <a:t> but people just use less. (Mobile phone providers – case economy) - </a:t>
            </a:r>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16</a:t>
            </a:fld>
            <a:endParaRPr lang="en-US"/>
          </a:p>
        </p:txBody>
      </p:sp>
    </p:spTree>
    <p:extLst>
      <p:ext uri="{BB962C8B-B14F-4D97-AF65-F5344CB8AC3E}">
        <p14:creationId xmlns:p14="http://schemas.microsoft.com/office/powerpoint/2010/main" val="3195198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Conventions</a:t>
            </a:r>
            <a:r>
              <a:rPr lang="en-US" baseline="0" dirty="0" smtClean="0"/>
              <a:t> focus on a narrow range of actors</a:t>
            </a:r>
          </a:p>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17</a:t>
            </a:fld>
            <a:endParaRPr lang="en-US"/>
          </a:p>
        </p:txBody>
      </p:sp>
    </p:spTree>
    <p:extLst>
      <p:ext uri="{BB962C8B-B14F-4D97-AF65-F5344CB8AC3E}">
        <p14:creationId xmlns:p14="http://schemas.microsoft.com/office/powerpoint/2010/main" val="3195198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18</a:t>
            </a:fld>
            <a:endParaRPr lang="en-US"/>
          </a:p>
        </p:txBody>
      </p:sp>
    </p:spTree>
    <p:extLst>
      <p:ext uri="{BB962C8B-B14F-4D97-AF65-F5344CB8AC3E}">
        <p14:creationId xmlns:p14="http://schemas.microsoft.com/office/powerpoint/2010/main" val="3195198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vendors for example; pay more per liter</a:t>
            </a:r>
            <a:r>
              <a:rPr lang="en-US" baseline="0" dirty="0" smtClean="0"/>
              <a:t> but people just use less. (Mobile phone providers – case economy) - </a:t>
            </a:r>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19</a:t>
            </a:fld>
            <a:endParaRPr lang="en-US"/>
          </a:p>
        </p:txBody>
      </p:sp>
    </p:spTree>
    <p:extLst>
      <p:ext uri="{BB962C8B-B14F-4D97-AF65-F5344CB8AC3E}">
        <p14:creationId xmlns:p14="http://schemas.microsoft.com/office/powerpoint/2010/main" val="3195198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21</a:t>
            </a:fld>
            <a:endParaRPr lang="en-US"/>
          </a:p>
        </p:txBody>
      </p:sp>
    </p:spTree>
    <p:extLst>
      <p:ext uri="{BB962C8B-B14F-4D97-AF65-F5344CB8AC3E}">
        <p14:creationId xmlns:p14="http://schemas.microsoft.com/office/powerpoint/2010/main" val="3696271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23</a:t>
            </a:fld>
            <a:endParaRPr lang="en-US"/>
          </a:p>
        </p:txBody>
      </p:sp>
    </p:spTree>
    <p:extLst>
      <p:ext uri="{BB962C8B-B14F-4D97-AF65-F5344CB8AC3E}">
        <p14:creationId xmlns:p14="http://schemas.microsoft.com/office/powerpoint/2010/main" val="3696271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24</a:t>
            </a:fld>
            <a:endParaRPr lang="en-US"/>
          </a:p>
        </p:txBody>
      </p:sp>
    </p:spTree>
    <p:extLst>
      <p:ext uri="{BB962C8B-B14F-4D97-AF65-F5344CB8AC3E}">
        <p14:creationId xmlns:p14="http://schemas.microsoft.com/office/powerpoint/2010/main" val="3696271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Infrastructure</a:t>
            </a:r>
            <a:r>
              <a:rPr lang="en-US" baseline="0" dirty="0" smtClean="0"/>
              <a:t> providers based network planning on the assumption that economic growth would continue to stimulate demand; is that true; and what about new demand? </a:t>
            </a:r>
          </a:p>
          <a:p>
            <a:endParaRPr lang="en-US" baseline="0" dirty="0" smtClean="0"/>
          </a:p>
          <a:p>
            <a:r>
              <a:rPr lang="en-US" baseline="0" dirty="0" smtClean="0"/>
              <a:t>Providers require greater certainty before making investments (private money)</a:t>
            </a:r>
          </a:p>
          <a:p>
            <a:endParaRPr lang="en-US" baseline="0" dirty="0" smtClean="0"/>
          </a:p>
          <a:p>
            <a:r>
              <a:rPr lang="en-US" dirty="0" smtClean="0"/>
              <a:t>Not just understanding demand but also managing</a:t>
            </a:r>
            <a:r>
              <a:rPr lang="en-US" baseline="0" dirty="0" smtClean="0"/>
              <a:t> it – environmental demands for example – differentiation between users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25</a:t>
            </a:fld>
            <a:endParaRPr lang="en-US"/>
          </a:p>
        </p:txBody>
      </p:sp>
    </p:spTree>
    <p:extLst>
      <p:ext uri="{BB962C8B-B14F-4D97-AF65-F5344CB8AC3E}">
        <p14:creationId xmlns:p14="http://schemas.microsoft.com/office/powerpoint/2010/main" val="241956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I mean by sociotechnical process? How do we intervene</a:t>
            </a:r>
            <a:r>
              <a:rPr lang="en-US" baseline="0" dirty="0" smtClean="0"/>
              <a:t> in this process as built environment professionals?</a:t>
            </a:r>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2</a:t>
            </a:fld>
            <a:endParaRPr lang="en-US"/>
          </a:p>
        </p:txBody>
      </p:sp>
    </p:spTree>
    <p:extLst>
      <p:ext uri="{BB962C8B-B14F-4D97-AF65-F5344CB8AC3E}">
        <p14:creationId xmlns:p14="http://schemas.microsoft.com/office/powerpoint/2010/main" val="256516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t>
            </a:r>
            <a:r>
              <a:rPr lang="en-US" baseline="0" dirty="0" smtClean="0"/>
              <a:t> bullet point; not due to greater efficiency! </a:t>
            </a:r>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4</a:t>
            </a:fld>
            <a:endParaRPr lang="en-US"/>
          </a:p>
        </p:txBody>
      </p:sp>
    </p:spTree>
    <p:extLst>
      <p:ext uri="{BB962C8B-B14F-4D97-AF65-F5344CB8AC3E}">
        <p14:creationId xmlns:p14="http://schemas.microsoft.com/office/powerpoint/2010/main" val="255504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NEPAD</a:t>
            </a:r>
          </a:p>
          <a:p>
            <a:r>
              <a:rPr lang="en-US" dirty="0" smtClean="0"/>
              <a:t>Two dimensions to the first point; and it is a very important point; </a:t>
            </a:r>
          </a:p>
          <a:p>
            <a:r>
              <a:rPr lang="en-US" dirty="0" smtClean="0"/>
              <a:t>One; if you build it they won’t necessarily come; two, costs of network expansion</a:t>
            </a:r>
            <a:r>
              <a:rPr lang="en-US" baseline="0" dirty="0" smtClean="0"/>
              <a:t> will not necessarily be offset by ongoing payment – not as many people will connect</a:t>
            </a:r>
          </a:p>
          <a:p>
            <a:r>
              <a:rPr lang="en-US" baseline="0" dirty="0" smtClean="0"/>
              <a:t>THUS; demand management is necessary and small customer base to cover costs</a:t>
            </a:r>
            <a:endParaRPr lang="en-US" dirty="0" smtClean="0"/>
          </a:p>
          <a:p>
            <a:r>
              <a:rPr lang="en-US" dirty="0" smtClean="0"/>
              <a:t>So cost recover</a:t>
            </a:r>
            <a:r>
              <a:rPr lang="en-US" baseline="0" dirty="0" smtClean="0"/>
              <a:t>y and </a:t>
            </a:r>
            <a:r>
              <a:rPr lang="en-US" baseline="0" dirty="0" err="1" smtClean="0"/>
              <a:t>privatisation</a:t>
            </a:r>
            <a:r>
              <a:rPr lang="en-US" baseline="0" dirty="0" smtClean="0"/>
              <a:t> are not really options on a broad scale</a:t>
            </a:r>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5</a:t>
            </a:fld>
            <a:endParaRPr lang="en-US"/>
          </a:p>
        </p:txBody>
      </p:sp>
    </p:spTree>
    <p:extLst>
      <p:ext uri="{BB962C8B-B14F-4D97-AF65-F5344CB8AC3E}">
        <p14:creationId xmlns:p14="http://schemas.microsoft.com/office/powerpoint/2010/main" val="379270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10</a:t>
            </a:fld>
            <a:endParaRPr lang="en-US"/>
          </a:p>
        </p:txBody>
      </p:sp>
    </p:spTree>
    <p:extLst>
      <p:ext uri="{BB962C8B-B14F-4D97-AF65-F5344CB8AC3E}">
        <p14:creationId xmlns:p14="http://schemas.microsoft.com/office/powerpoint/2010/main" val="3110073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11</a:t>
            </a:fld>
            <a:endParaRPr lang="en-US"/>
          </a:p>
        </p:txBody>
      </p:sp>
    </p:spTree>
    <p:extLst>
      <p:ext uri="{BB962C8B-B14F-4D97-AF65-F5344CB8AC3E}">
        <p14:creationId xmlns:p14="http://schemas.microsoft.com/office/powerpoint/2010/main" val="3110073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12</a:t>
            </a:fld>
            <a:endParaRPr lang="en-US"/>
          </a:p>
        </p:txBody>
      </p:sp>
    </p:spTree>
    <p:extLst>
      <p:ext uri="{BB962C8B-B14F-4D97-AF65-F5344CB8AC3E}">
        <p14:creationId xmlns:p14="http://schemas.microsoft.com/office/powerpoint/2010/main" val="311007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13</a:t>
            </a:fld>
            <a:endParaRPr lang="en-US"/>
          </a:p>
        </p:txBody>
      </p:sp>
    </p:spTree>
    <p:extLst>
      <p:ext uri="{BB962C8B-B14F-4D97-AF65-F5344CB8AC3E}">
        <p14:creationId xmlns:p14="http://schemas.microsoft.com/office/powerpoint/2010/main" val="3110073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certainly has its own politics; see</a:t>
            </a:r>
            <a:r>
              <a:rPr lang="en-US" baseline="0" dirty="0" smtClean="0"/>
              <a:t> Kampala, Lagos</a:t>
            </a:r>
          </a:p>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15</a:t>
            </a:fld>
            <a:endParaRPr lang="en-US"/>
          </a:p>
        </p:txBody>
      </p:sp>
    </p:spTree>
    <p:extLst>
      <p:ext uri="{BB962C8B-B14F-4D97-AF65-F5344CB8AC3E}">
        <p14:creationId xmlns:p14="http://schemas.microsoft.com/office/powerpoint/2010/main" val="319519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264DB222-D6B0-0041-B5A1-0C197DEE6FBD}" type="datetimeFigureOut">
              <a:rPr lang="en-US" smtClean="0"/>
              <a:t>2012/07/13</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E367CC21-7697-8F45-AE4B-335BBE3D29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DB222-D6B0-0041-B5A1-0C197DEE6FBD}" type="datetimeFigureOut">
              <a:rPr lang="en-US" smtClean="0"/>
              <a:t>2012/07/13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7CC21-7697-8F45-AE4B-335BBE3D2950}"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64DB222-D6B0-0041-B5A1-0C197DEE6FBD}" type="datetimeFigureOut">
              <a:rPr lang="en-US" smtClean="0"/>
              <a:t>2012/07/13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64DB222-D6B0-0041-B5A1-0C197DEE6FBD}" type="datetimeFigureOut">
              <a:rPr lang="en-US" smtClean="0"/>
              <a:t>2012/07/13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64DB222-D6B0-0041-B5A1-0C197DEE6FBD}" type="datetimeFigureOut">
              <a:rPr lang="en-US" smtClean="0"/>
              <a:t>2012/07/13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64DB222-D6B0-0041-B5A1-0C197DEE6FBD}" type="datetimeFigureOut">
              <a:rPr lang="en-US" smtClean="0"/>
              <a:t>2012/07/13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64DB222-D6B0-0041-B5A1-0C197DEE6FBD}" type="datetimeFigureOut">
              <a:rPr lang="en-US" smtClean="0"/>
              <a:t>2012/07/13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264DB222-D6B0-0041-B5A1-0C197DEE6FBD}" type="datetimeFigureOut">
              <a:rPr lang="en-US" smtClean="0"/>
              <a:t>2012/07/13</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DB222-D6B0-0041-B5A1-0C197DEE6FBD}" type="datetimeFigureOut">
              <a:rPr lang="en-US" smtClean="0"/>
              <a:t>2012/07/13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64DB222-D6B0-0041-B5A1-0C197DEE6FBD}" type="datetimeFigureOut">
              <a:rPr lang="en-US" smtClean="0"/>
              <a:t>2012/07/13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64DB222-D6B0-0041-B5A1-0C197DEE6FBD}" type="datetimeFigureOut">
              <a:rPr lang="en-US" smtClean="0"/>
              <a:t>2012/07/13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64DB222-D6B0-0041-B5A1-0C197DEE6FBD}" type="datetimeFigureOut">
              <a:rPr lang="en-US" smtClean="0"/>
              <a:t>2012/07/13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264DB222-D6B0-0041-B5A1-0C197DEE6FBD}" type="datetimeFigureOut">
              <a:rPr lang="en-US" smtClean="0"/>
              <a:t>2012/07/13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64DB222-D6B0-0041-B5A1-0C197DEE6FBD}" type="datetimeFigureOut">
              <a:rPr lang="en-US" smtClean="0"/>
              <a:t>2012/07/13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264DB222-D6B0-0041-B5A1-0C197DEE6FBD}" type="datetimeFigureOut">
              <a:rPr lang="en-US" smtClean="0"/>
              <a:t>2012/07/13</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E367CC21-7697-8F45-AE4B-335BBE3D29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0.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0.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0.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Actors and Agency in Infrastructure…and the role of the Planner</a:t>
            </a:r>
            <a:endParaRPr lang="en-US" sz="3600" dirty="0"/>
          </a:p>
        </p:txBody>
      </p:sp>
      <p:sp>
        <p:nvSpPr>
          <p:cNvPr id="3" name="Subtitle 2"/>
          <p:cNvSpPr>
            <a:spLocks noGrp="1"/>
          </p:cNvSpPr>
          <p:nvPr>
            <p:ph type="subTitle" idx="1"/>
          </p:nvPr>
        </p:nvSpPr>
        <p:spPr>
          <a:xfrm>
            <a:off x="1726181" y="4305300"/>
            <a:ext cx="4912097" cy="1752600"/>
          </a:xfrm>
        </p:spPr>
        <p:txBody>
          <a:bodyPr>
            <a:normAutofit/>
          </a:bodyPr>
          <a:lstStyle/>
          <a:p>
            <a:pPr algn="l"/>
            <a:endParaRPr lang="en-US" dirty="0" smtClean="0"/>
          </a:p>
          <a:p>
            <a:pPr algn="l"/>
            <a:endParaRPr lang="en-US" dirty="0"/>
          </a:p>
          <a:p>
            <a:pPr algn="l"/>
            <a:endParaRPr lang="en-US" dirty="0" smtClean="0"/>
          </a:p>
          <a:p>
            <a:pPr algn="l"/>
            <a:r>
              <a:rPr lang="en-US" dirty="0" smtClean="0"/>
              <a:t>Urban </a:t>
            </a:r>
            <a:r>
              <a:rPr lang="en-US" dirty="0" smtClean="0"/>
              <a:t>Infrastructure 3</a:t>
            </a:r>
            <a:endParaRPr lang="en-US" dirty="0" smtClean="0"/>
          </a:p>
        </p:txBody>
      </p:sp>
    </p:spTree>
    <p:extLst>
      <p:ext uri="{BB962C8B-B14F-4D97-AF65-F5344CB8AC3E}">
        <p14:creationId xmlns:p14="http://schemas.microsoft.com/office/powerpoint/2010/main" val="24913337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424329"/>
            <a:ext cx="3008313" cy="914400"/>
          </a:xfrm>
        </p:spPr>
        <p:txBody>
          <a:bodyPr>
            <a:normAutofit fontScale="90000"/>
          </a:bodyPr>
          <a:lstStyle/>
          <a:p>
            <a:r>
              <a:rPr lang="en-US" dirty="0">
                <a:solidFill>
                  <a:srgbClr val="D9D9D9"/>
                </a:solidFill>
                <a:latin typeface="Helvetica"/>
                <a:cs typeface="Helvetica"/>
              </a:rPr>
              <a:t>II. </a:t>
            </a:r>
            <a:r>
              <a:rPr lang="en-US" dirty="0" smtClean="0">
                <a:solidFill>
                  <a:srgbClr val="D9D9D9"/>
                </a:solidFill>
                <a:latin typeface="Helvetica"/>
                <a:cs typeface="Helvetica"/>
              </a:rPr>
              <a:t>Splintering Urbanism</a:t>
            </a:r>
            <a:endParaRPr lang="en-US" dirty="0">
              <a:solidFill>
                <a:srgbClr val="D9D9D9"/>
              </a:solidFill>
            </a:endParaRPr>
          </a:p>
        </p:txBody>
      </p:sp>
      <p:sp>
        <p:nvSpPr>
          <p:cNvPr id="4" name="Text Placeholder 3"/>
          <p:cNvSpPr>
            <a:spLocks noGrp="1"/>
          </p:cNvSpPr>
          <p:nvPr>
            <p:ph type="body" sz="half" idx="2"/>
          </p:nvPr>
        </p:nvSpPr>
        <p:spPr>
          <a:xfrm>
            <a:off x="530225" y="2883647"/>
            <a:ext cx="3008313" cy="3191716"/>
          </a:xfrm>
        </p:spPr>
        <p:txBody>
          <a:bodyPr>
            <a:normAutofit/>
          </a:bodyPr>
          <a:lstStyle/>
          <a:p>
            <a:pPr marL="285750" indent="-285750">
              <a:buFont typeface="Arial"/>
              <a:buChar char="•"/>
            </a:pPr>
            <a:r>
              <a:rPr lang="en-US" sz="1400" dirty="0" smtClean="0"/>
              <a:t>Moving on from Modernism</a:t>
            </a:r>
          </a:p>
          <a:p>
            <a:pPr marL="285750" indent="-285750">
              <a:buFont typeface="Arial"/>
              <a:buChar char="•"/>
            </a:pPr>
            <a:r>
              <a:rPr lang="en-US" sz="1400" dirty="0" smtClean="0"/>
              <a:t>Strategic spatial planning</a:t>
            </a:r>
          </a:p>
          <a:p>
            <a:pPr marL="285750" indent="-285750">
              <a:buFont typeface="Arial"/>
              <a:buChar char="•"/>
            </a:pPr>
            <a:r>
              <a:rPr lang="en-US" sz="1400" dirty="0" smtClean="0"/>
              <a:t>Bridging the gap between planning and implementation</a:t>
            </a:r>
          </a:p>
          <a:p>
            <a:pPr marL="285750" indent="-285750">
              <a:buFont typeface="Arial"/>
              <a:buChar char="•"/>
            </a:pPr>
            <a:r>
              <a:rPr lang="en-US" sz="1400" dirty="0" smtClean="0"/>
              <a:t>Ongoing questioning of the efficacy of planning</a:t>
            </a:r>
          </a:p>
          <a:p>
            <a:pPr marL="285750" indent="-285750">
              <a:buFont typeface="Arial"/>
              <a:buChar char="•"/>
            </a:pPr>
            <a:r>
              <a:rPr lang="en-US" sz="1400" dirty="0" smtClean="0"/>
              <a:t>Collaborative planning decision making – relational processes</a:t>
            </a:r>
          </a:p>
          <a:p>
            <a:pPr marL="285750" indent="-285750">
              <a:buFont typeface="Arial"/>
              <a:buChar char="•"/>
            </a:pPr>
            <a:r>
              <a:rPr lang="en-US" sz="1400" dirty="0" smtClean="0"/>
              <a:t>Understanding power</a:t>
            </a:r>
            <a:endParaRPr lang="en-US" sz="1400" dirty="0"/>
          </a:p>
        </p:txBody>
      </p:sp>
      <p:sp>
        <p:nvSpPr>
          <p:cNvPr id="7" name="Title 1"/>
          <p:cNvSpPr txBox="1">
            <a:spLocks/>
          </p:cNvSpPr>
          <p:nvPr/>
        </p:nvSpPr>
        <p:spPr>
          <a:xfrm>
            <a:off x="530225" y="1834123"/>
            <a:ext cx="2514600" cy="838200"/>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2800" b="0" kern="1200">
                <a:solidFill>
                  <a:schemeClr val="tx1">
                    <a:lumMod val="75000"/>
                    <a:lumOff val="25000"/>
                  </a:schemeClr>
                </a:solidFill>
                <a:latin typeface="+mj-lt"/>
                <a:ea typeface="+mj-ea"/>
                <a:cs typeface="+mj-cs"/>
              </a:defRPr>
            </a:lvl1pPr>
          </a:lstStyle>
          <a:p>
            <a:r>
              <a:rPr lang="en-US" dirty="0" smtClean="0">
                <a:latin typeface="Gill Sans MT" charset="0"/>
                <a:ea typeface="ＭＳ Ｐゴシック" charset="0"/>
                <a:cs typeface="ＭＳ Ｐゴシック" charset="0"/>
              </a:rPr>
              <a:t>The continuous reinvention of planning</a:t>
            </a:r>
            <a:endParaRPr lang="en-US" dirty="0">
              <a:latin typeface="Gill Sans MT" charset="0"/>
              <a:ea typeface="ＭＳ Ｐゴシック" charset="0"/>
              <a:cs typeface="ＭＳ Ｐゴシック"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93111509"/>
              </p:ext>
            </p:extLst>
          </p:nvPr>
        </p:nvGraphicFramePr>
        <p:xfrm>
          <a:off x="4329113" y="609600"/>
          <a:ext cx="4114800" cy="5465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00221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424329"/>
            <a:ext cx="3008313" cy="914400"/>
          </a:xfrm>
        </p:spPr>
        <p:txBody>
          <a:bodyPr>
            <a:normAutofit fontScale="90000"/>
          </a:bodyPr>
          <a:lstStyle/>
          <a:p>
            <a:r>
              <a:rPr lang="en-US" dirty="0">
                <a:solidFill>
                  <a:srgbClr val="D9D9D9"/>
                </a:solidFill>
                <a:latin typeface="Helvetica"/>
                <a:cs typeface="Helvetica"/>
              </a:rPr>
              <a:t>II. </a:t>
            </a:r>
            <a:r>
              <a:rPr lang="en-US" dirty="0" smtClean="0">
                <a:solidFill>
                  <a:srgbClr val="D9D9D9"/>
                </a:solidFill>
                <a:latin typeface="Helvetica"/>
                <a:cs typeface="Helvetica"/>
              </a:rPr>
              <a:t>Splintering Urbanism</a:t>
            </a:r>
            <a:endParaRPr lang="en-US" dirty="0">
              <a:solidFill>
                <a:srgbClr val="D9D9D9"/>
              </a:solidFill>
            </a:endParaRPr>
          </a:p>
        </p:txBody>
      </p:sp>
      <p:sp>
        <p:nvSpPr>
          <p:cNvPr id="4" name="Text Placeholder 3"/>
          <p:cNvSpPr>
            <a:spLocks noGrp="1"/>
          </p:cNvSpPr>
          <p:nvPr>
            <p:ph type="body" sz="half" idx="2"/>
          </p:nvPr>
        </p:nvSpPr>
        <p:spPr>
          <a:xfrm>
            <a:off x="530225" y="2883647"/>
            <a:ext cx="3008313" cy="3191716"/>
          </a:xfrm>
        </p:spPr>
        <p:txBody>
          <a:bodyPr>
            <a:normAutofit fontScale="92500" lnSpcReduction="20000"/>
          </a:bodyPr>
          <a:lstStyle/>
          <a:p>
            <a:pPr marL="285750" indent="-285750">
              <a:buFont typeface="Arial"/>
              <a:buChar char="•"/>
            </a:pPr>
            <a:r>
              <a:rPr lang="en-US" sz="1400" dirty="0" smtClean="0"/>
              <a:t>Oversimplification</a:t>
            </a:r>
          </a:p>
          <a:p>
            <a:pPr marL="285750" indent="-285750">
              <a:buFont typeface="Arial"/>
              <a:buChar char="•"/>
            </a:pPr>
            <a:r>
              <a:rPr lang="en-US" sz="1400" dirty="0" smtClean="0"/>
              <a:t>Using infrastructure to re-integrate the city</a:t>
            </a:r>
          </a:p>
          <a:p>
            <a:pPr marL="285750" indent="-285750">
              <a:buFont typeface="Arial"/>
              <a:buChar char="•"/>
            </a:pPr>
            <a:r>
              <a:rPr lang="en-US" sz="1400" dirty="0" smtClean="0"/>
              <a:t>Colonial histories – the modern infrastructural ideal never existed</a:t>
            </a:r>
          </a:p>
          <a:p>
            <a:pPr marL="285750" indent="-285750">
              <a:buFont typeface="Arial"/>
              <a:buChar char="•"/>
            </a:pPr>
            <a:r>
              <a:rPr lang="en-US" sz="1400" dirty="0" smtClean="0"/>
              <a:t>Apartheid – the modern infrastructural ideal used to segregate</a:t>
            </a:r>
          </a:p>
          <a:p>
            <a:pPr marL="285750" indent="-285750">
              <a:buFont typeface="Arial"/>
              <a:buChar char="•"/>
            </a:pPr>
            <a:r>
              <a:rPr lang="en-US" sz="1400" dirty="0" smtClean="0"/>
              <a:t>Sylvie </a:t>
            </a:r>
            <a:r>
              <a:rPr lang="en-US" sz="1400" dirty="0" err="1" smtClean="0"/>
              <a:t>Jaglin’s</a:t>
            </a:r>
            <a:r>
              <a:rPr lang="en-US" sz="1400" dirty="0" smtClean="0"/>
              <a:t> research on electricity in Cape Town – demand management through more heterogeneous range of actors</a:t>
            </a:r>
          </a:p>
          <a:p>
            <a:pPr marL="285750" indent="-285750">
              <a:buFont typeface="Arial"/>
              <a:buChar char="•"/>
            </a:pPr>
            <a:r>
              <a:rPr lang="en-US" sz="1400" dirty="0" smtClean="0"/>
              <a:t>Split institutional agendas?</a:t>
            </a:r>
          </a:p>
          <a:p>
            <a:pPr marL="285750" indent="-285750">
              <a:buFont typeface="Arial"/>
              <a:buChar char="•"/>
            </a:pPr>
            <a:endParaRPr lang="en-US" sz="1400" dirty="0" smtClean="0"/>
          </a:p>
          <a:p>
            <a:pPr marL="285750" indent="-285750">
              <a:buFont typeface="Arial"/>
              <a:buChar char="•"/>
            </a:pPr>
            <a:endParaRPr lang="en-US" sz="1400" dirty="0" smtClean="0"/>
          </a:p>
        </p:txBody>
      </p:sp>
      <p:sp>
        <p:nvSpPr>
          <p:cNvPr id="7" name="Title 1"/>
          <p:cNvSpPr txBox="1">
            <a:spLocks/>
          </p:cNvSpPr>
          <p:nvPr/>
        </p:nvSpPr>
        <p:spPr>
          <a:xfrm>
            <a:off x="530225" y="1834123"/>
            <a:ext cx="2514600" cy="838200"/>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2800" b="0" kern="1200">
                <a:solidFill>
                  <a:schemeClr val="tx1">
                    <a:lumMod val="75000"/>
                    <a:lumOff val="25000"/>
                  </a:schemeClr>
                </a:solidFill>
                <a:latin typeface="+mj-lt"/>
                <a:ea typeface="+mj-ea"/>
                <a:cs typeface="+mj-cs"/>
              </a:defRPr>
            </a:lvl1pPr>
          </a:lstStyle>
          <a:p>
            <a:r>
              <a:rPr lang="en-US" dirty="0" smtClean="0">
                <a:latin typeface="Gill Sans MT" charset="0"/>
                <a:ea typeface="ＭＳ Ｐゴシック" charset="0"/>
                <a:cs typeface="ＭＳ Ｐゴシック" charset="0"/>
              </a:rPr>
              <a:t>Critique of Splintering Urbanism</a:t>
            </a:r>
            <a:endParaRPr lang="en-US" dirty="0">
              <a:latin typeface="Gill Sans MT" charset="0"/>
              <a:ea typeface="ＭＳ Ｐゴシック" charset="0"/>
              <a:cs typeface="ＭＳ Ｐゴシック" charset="0"/>
            </a:endParaRPr>
          </a:p>
        </p:txBody>
      </p:sp>
      <p:pic>
        <p:nvPicPr>
          <p:cNvPr id="5" name="Content Placeholder 4" descr="IMG_1780.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127438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424329"/>
            <a:ext cx="3008313" cy="914400"/>
          </a:xfrm>
        </p:spPr>
        <p:txBody>
          <a:bodyPr>
            <a:normAutofit fontScale="90000"/>
          </a:bodyPr>
          <a:lstStyle/>
          <a:p>
            <a:r>
              <a:rPr lang="en-US" dirty="0" smtClean="0">
                <a:solidFill>
                  <a:srgbClr val="800000"/>
                </a:solidFill>
                <a:latin typeface="Helvetica"/>
                <a:cs typeface="Helvetica"/>
              </a:rPr>
              <a:t>III. </a:t>
            </a:r>
            <a:r>
              <a:rPr lang="en-US" dirty="0">
                <a:solidFill>
                  <a:srgbClr val="800000"/>
                </a:solidFill>
                <a:latin typeface="Helvetica"/>
                <a:cs typeface="Helvetica"/>
              </a:rPr>
              <a:t>Spatial Planning and </a:t>
            </a:r>
            <a:r>
              <a:rPr lang="en-US" dirty="0" smtClean="0">
                <a:solidFill>
                  <a:srgbClr val="800000"/>
                </a:solidFill>
                <a:latin typeface="Helvetica"/>
                <a:cs typeface="Helvetica"/>
              </a:rPr>
              <a:t>Infrastructure</a:t>
            </a:r>
            <a:endParaRPr lang="en-US" dirty="0">
              <a:solidFill>
                <a:srgbClr val="800000"/>
              </a:solidFill>
            </a:endParaRPr>
          </a:p>
        </p:txBody>
      </p:sp>
      <p:sp>
        <p:nvSpPr>
          <p:cNvPr id="4" name="Text Placeholder 3"/>
          <p:cNvSpPr>
            <a:spLocks noGrp="1"/>
          </p:cNvSpPr>
          <p:nvPr>
            <p:ph type="body" sz="half" idx="2"/>
          </p:nvPr>
        </p:nvSpPr>
        <p:spPr>
          <a:xfrm>
            <a:off x="530225" y="2883647"/>
            <a:ext cx="3008313" cy="3191716"/>
          </a:xfrm>
        </p:spPr>
        <p:txBody>
          <a:bodyPr>
            <a:normAutofit fontScale="92500"/>
          </a:bodyPr>
          <a:lstStyle/>
          <a:p>
            <a:pPr marL="285750" indent="-285750">
              <a:buFont typeface="Arial"/>
              <a:buChar char="•"/>
            </a:pPr>
            <a:r>
              <a:rPr lang="en-US" sz="1400" dirty="0" smtClean="0"/>
              <a:t>Policy emphasis on large scale infrastructure delivery as key to growth (Australia), employment (South Africa) and urban regeneration (Lagos State)</a:t>
            </a:r>
          </a:p>
          <a:p>
            <a:pPr marL="285750" indent="-285750">
              <a:buFont typeface="Arial"/>
              <a:buChar char="•"/>
            </a:pPr>
            <a:r>
              <a:rPr lang="en-US" sz="1400" dirty="0"/>
              <a:t>‘the city as a constellate </a:t>
            </a:r>
            <a:r>
              <a:rPr lang="en-US" sz="1400" dirty="0" smtClean="0"/>
              <a:t>infrastructure </a:t>
            </a:r>
            <a:r>
              <a:rPr lang="en-US" sz="1400" dirty="0" err="1" smtClean="0"/>
              <a:t>giga</a:t>
            </a:r>
            <a:r>
              <a:rPr lang="en-US" sz="1400" dirty="0"/>
              <a:t>-project</a:t>
            </a:r>
            <a:r>
              <a:rPr lang="en-US" sz="1400" dirty="0" smtClean="0"/>
              <a:t>’ (Dodson, 2009: 110)</a:t>
            </a:r>
          </a:p>
          <a:p>
            <a:pPr marL="285750" indent="-285750">
              <a:buFont typeface="Arial"/>
              <a:buChar char="•"/>
            </a:pPr>
            <a:r>
              <a:rPr lang="en-US" sz="1400" dirty="0" smtClean="0"/>
              <a:t>Opportunity to engage communities of interest in pursuing shared values and broader benefits (Marvin and Guy, 1997)</a:t>
            </a:r>
          </a:p>
          <a:p>
            <a:endParaRPr lang="en-US" sz="1400" dirty="0"/>
          </a:p>
          <a:p>
            <a:pPr marL="285750" indent="-285750">
              <a:buFont typeface="Arial"/>
              <a:buChar char="•"/>
            </a:pPr>
            <a:endParaRPr lang="en-US" sz="1400" dirty="0" smtClean="0"/>
          </a:p>
        </p:txBody>
      </p:sp>
      <p:sp>
        <p:nvSpPr>
          <p:cNvPr id="7" name="Title 1"/>
          <p:cNvSpPr txBox="1">
            <a:spLocks/>
          </p:cNvSpPr>
          <p:nvPr/>
        </p:nvSpPr>
        <p:spPr>
          <a:xfrm>
            <a:off x="530225" y="1633585"/>
            <a:ext cx="2924075" cy="1049524"/>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b="0" kern="1200">
                <a:solidFill>
                  <a:schemeClr val="tx1">
                    <a:lumMod val="75000"/>
                    <a:lumOff val="25000"/>
                  </a:schemeClr>
                </a:solidFill>
                <a:latin typeface="+mj-lt"/>
                <a:ea typeface="+mj-ea"/>
                <a:cs typeface="+mj-cs"/>
              </a:defRPr>
            </a:lvl1pPr>
          </a:lstStyle>
          <a:p>
            <a:r>
              <a:rPr lang="en-US" dirty="0" smtClean="0">
                <a:latin typeface="Gill Sans MT" charset="0"/>
                <a:ea typeface="ＭＳ Ｐゴシック" charset="0"/>
                <a:cs typeface="ＭＳ Ｐゴシック" charset="0"/>
              </a:rPr>
              <a:t>An opportunity to reshape cities?</a:t>
            </a:r>
            <a:endParaRPr lang="en-US" dirty="0">
              <a:latin typeface="Gill Sans MT" charset="0"/>
              <a:ea typeface="ＭＳ Ｐゴシック" charset="0"/>
              <a:cs typeface="ＭＳ Ｐゴシック" charset="0"/>
            </a:endParaRPr>
          </a:p>
        </p:txBody>
      </p:sp>
      <p:pic>
        <p:nvPicPr>
          <p:cNvPr id="8" name="Content Placeholder 7" descr="Another view.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723537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424329"/>
            <a:ext cx="3008313" cy="914400"/>
          </a:xfrm>
        </p:spPr>
        <p:txBody>
          <a:bodyPr>
            <a:normAutofit fontScale="90000"/>
          </a:bodyPr>
          <a:lstStyle/>
          <a:p>
            <a:r>
              <a:rPr lang="en-US" dirty="0" smtClean="0">
                <a:solidFill>
                  <a:srgbClr val="D9D9D9"/>
                </a:solidFill>
                <a:latin typeface="Helvetica"/>
                <a:cs typeface="Helvetica"/>
              </a:rPr>
              <a:t>III</a:t>
            </a:r>
            <a:r>
              <a:rPr lang="en-US" dirty="0">
                <a:solidFill>
                  <a:srgbClr val="D9D9D9"/>
                </a:solidFill>
                <a:latin typeface="Helvetica"/>
                <a:cs typeface="Helvetica"/>
              </a:rPr>
              <a:t>. Spatial Planning and </a:t>
            </a:r>
            <a:r>
              <a:rPr lang="en-US" dirty="0" smtClean="0">
                <a:solidFill>
                  <a:srgbClr val="D9D9D9"/>
                </a:solidFill>
                <a:latin typeface="Helvetica"/>
                <a:cs typeface="Helvetica"/>
              </a:rPr>
              <a:t>Infrastructure</a:t>
            </a:r>
            <a:endParaRPr lang="en-US" dirty="0">
              <a:solidFill>
                <a:srgbClr val="D9D9D9"/>
              </a:solidFill>
            </a:endParaRPr>
          </a:p>
        </p:txBody>
      </p:sp>
      <p:sp>
        <p:nvSpPr>
          <p:cNvPr id="4" name="Text Placeholder 3"/>
          <p:cNvSpPr>
            <a:spLocks noGrp="1"/>
          </p:cNvSpPr>
          <p:nvPr>
            <p:ph type="body" sz="half" idx="2"/>
          </p:nvPr>
        </p:nvSpPr>
        <p:spPr>
          <a:xfrm>
            <a:off x="530225" y="2883647"/>
            <a:ext cx="3008313" cy="3191716"/>
          </a:xfrm>
        </p:spPr>
        <p:txBody>
          <a:bodyPr>
            <a:normAutofit fontScale="85000" lnSpcReduction="20000"/>
          </a:bodyPr>
          <a:lstStyle/>
          <a:p>
            <a:pPr marL="285750" indent="-285750">
              <a:buFont typeface="Arial"/>
              <a:buChar char="•"/>
            </a:pPr>
            <a:r>
              <a:rPr lang="en-US" sz="1400" dirty="0" smtClean="0"/>
              <a:t>Gap between planning and infrastructure delivery has widened </a:t>
            </a:r>
          </a:p>
          <a:p>
            <a:pPr marL="285750" indent="-285750">
              <a:buFont typeface="Arial"/>
              <a:buChar char="•"/>
            </a:pPr>
            <a:r>
              <a:rPr lang="en-US" sz="1400" dirty="0" smtClean="0"/>
              <a:t>Planners often do not have the institutional power and sufficient networks to negotiate with service providers (Baker and Hincks, 2008)  </a:t>
            </a:r>
          </a:p>
          <a:p>
            <a:pPr marL="285750" indent="-285750">
              <a:buFont typeface="Arial"/>
              <a:buChar char="•"/>
            </a:pPr>
            <a:r>
              <a:rPr lang="en-US" sz="1400" dirty="0" smtClean="0"/>
              <a:t>Wider gap between spatial visions and actual delivery</a:t>
            </a:r>
          </a:p>
          <a:p>
            <a:pPr marL="285750" indent="-285750">
              <a:buFont typeface="Arial"/>
              <a:buChar char="•"/>
            </a:pPr>
            <a:r>
              <a:rPr lang="en-US" sz="1400" dirty="0" smtClean="0"/>
              <a:t>Technical intervention is not enough</a:t>
            </a:r>
          </a:p>
          <a:p>
            <a:pPr marL="285750" indent="-285750">
              <a:buFont typeface="Arial"/>
              <a:buChar char="•"/>
            </a:pPr>
            <a:r>
              <a:rPr lang="en-US" sz="1400" dirty="0"/>
              <a:t>Negotiating multiple </a:t>
            </a:r>
            <a:r>
              <a:rPr lang="en-US" sz="1400" dirty="0" smtClean="0"/>
              <a:t>interests and establishing a frame for negotiation; short term gains versus long term aims</a:t>
            </a:r>
          </a:p>
          <a:p>
            <a:pPr marL="285750" indent="-285750">
              <a:buFont typeface="Arial"/>
              <a:buChar char="•"/>
            </a:pPr>
            <a:r>
              <a:rPr lang="en-US" sz="1400" dirty="0" smtClean="0"/>
              <a:t>Need alternative, innovative approaches</a:t>
            </a:r>
            <a:endParaRPr lang="en-US" sz="1400" dirty="0"/>
          </a:p>
        </p:txBody>
      </p:sp>
      <p:sp>
        <p:nvSpPr>
          <p:cNvPr id="7" name="Title 1"/>
          <p:cNvSpPr txBox="1">
            <a:spLocks/>
          </p:cNvSpPr>
          <p:nvPr/>
        </p:nvSpPr>
        <p:spPr>
          <a:xfrm>
            <a:off x="530225" y="1834123"/>
            <a:ext cx="2514600" cy="8382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b="0" kern="1200">
                <a:solidFill>
                  <a:schemeClr val="tx1">
                    <a:lumMod val="75000"/>
                    <a:lumOff val="25000"/>
                  </a:schemeClr>
                </a:solidFill>
                <a:latin typeface="+mj-lt"/>
                <a:ea typeface="+mj-ea"/>
                <a:cs typeface="+mj-cs"/>
              </a:defRPr>
            </a:lvl1pPr>
          </a:lstStyle>
          <a:p>
            <a:r>
              <a:rPr lang="en-US" dirty="0" smtClean="0">
                <a:latin typeface="Gill Sans MT" charset="0"/>
                <a:ea typeface="ＭＳ Ｐゴシック" charset="0"/>
                <a:cs typeface="ＭＳ Ｐゴシック" charset="0"/>
              </a:rPr>
              <a:t>Implications</a:t>
            </a:r>
            <a:endParaRPr lang="en-US" dirty="0">
              <a:latin typeface="Gill Sans MT" charset="0"/>
              <a:ea typeface="ＭＳ Ｐゴシック" charset="0"/>
              <a:cs typeface="ＭＳ Ｐゴシック" charset="0"/>
            </a:endParaRPr>
          </a:p>
        </p:txBody>
      </p:sp>
      <p:pic>
        <p:nvPicPr>
          <p:cNvPr id="10" name="Content Placeholder 9" descr="Girls walking.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743577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Helvetica"/>
                <a:cs typeface="Helvetica"/>
              </a:rPr>
              <a:t>IV. </a:t>
            </a:r>
            <a:r>
              <a:rPr lang="en-US" dirty="0">
                <a:solidFill>
                  <a:srgbClr val="800000"/>
                </a:solidFill>
                <a:latin typeface="Helvetica"/>
                <a:cs typeface="Helvetica"/>
              </a:rPr>
              <a:t>Actors and Agency in Infrastructure </a:t>
            </a:r>
            <a:r>
              <a:rPr lang="en-US" dirty="0" smtClean="0">
                <a:solidFill>
                  <a:srgbClr val="800000"/>
                </a:solidFill>
                <a:latin typeface="Helvetica"/>
                <a:cs typeface="Helvetica"/>
              </a:rPr>
              <a:t>Delivery</a:t>
            </a:r>
            <a:endParaRPr lang="en-US" dirty="0"/>
          </a:p>
        </p:txBody>
      </p:sp>
      <p:pic>
        <p:nvPicPr>
          <p:cNvPr id="5" name="Content Placeholder 4" descr="skyline.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329113" y="609600"/>
            <a:ext cx="4114800" cy="5465763"/>
          </a:xfrm>
        </p:spPr>
      </p:pic>
      <p:sp>
        <p:nvSpPr>
          <p:cNvPr id="4" name="Text Placeholder 3"/>
          <p:cNvSpPr>
            <a:spLocks noGrp="1"/>
          </p:cNvSpPr>
          <p:nvPr>
            <p:ph type="body" sz="half" idx="2"/>
          </p:nvPr>
        </p:nvSpPr>
        <p:spPr>
          <a:xfrm>
            <a:off x="530225" y="2147888"/>
            <a:ext cx="3008313" cy="4219371"/>
          </a:xfrm>
        </p:spPr>
        <p:txBody>
          <a:bodyPr>
            <a:normAutofit fontScale="85000" lnSpcReduction="20000"/>
          </a:bodyPr>
          <a:lstStyle/>
          <a:p>
            <a:pPr marL="285750" indent="-285750">
              <a:buFont typeface="Arial"/>
              <a:buChar char="•"/>
            </a:pPr>
            <a:r>
              <a:rPr lang="en-US" dirty="0" smtClean="0"/>
              <a:t>Delivery mechanisms have shifted </a:t>
            </a:r>
          </a:p>
          <a:p>
            <a:pPr marL="285750" indent="-285750">
              <a:buFont typeface="Arial"/>
              <a:buChar char="•"/>
            </a:pPr>
            <a:r>
              <a:rPr lang="en-US" dirty="0" smtClean="0"/>
              <a:t>Broadening of the institutional actors involved in service delivery</a:t>
            </a:r>
          </a:p>
          <a:p>
            <a:pPr marL="285750" indent="-285750">
              <a:buFont typeface="Arial"/>
              <a:buChar char="•"/>
            </a:pPr>
            <a:r>
              <a:rPr lang="en-US" dirty="0" smtClean="0"/>
              <a:t>Beyond </a:t>
            </a:r>
            <a:r>
              <a:rPr lang="en-US" dirty="0" err="1" smtClean="0"/>
              <a:t>privatisation</a:t>
            </a:r>
            <a:endParaRPr lang="en-US" dirty="0" smtClean="0"/>
          </a:p>
          <a:p>
            <a:pPr marL="285750" indent="-285750">
              <a:buFont typeface="Arial"/>
              <a:buChar char="•"/>
            </a:pPr>
            <a:r>
              <a:rPr lang="en-US" dirty="0" smtClean="0"/>
              <a:t>Hybrid institutional assemblages</a:t>
            </a:r>
          </a:p>
          <a:p>
            <a:pPr marL="285750" indent="-285750">
              <a:buFont typeface="Arial"/>
              <a:buChar char="•"/>
            </a:pPr>
            <a:r>
              <a:rPr lang="en-US" dirty="0" smtClean="0"/>
              <a:t>Coordinate between service demand, institutional parameters and resource constraints</a:t>
            </a:r>
          </a:p>
          <a:p>
            <a:endParaRPr lang="en-US" dirty="0" smtClean="0"/>
          </a:p>
          <a:p>
            <a:r>
              <a:rPr lang="en-US" dirty="0" smtClean="0"/>
              <a:t>“Because networks can no longer be simply extended, new questions about the relationship between developers, infrastructure providers and planners are arising.” </a:t>
            </a:r>
          </a:p>
          <a:p>
            <a:r>
              <a:rPr lang="en-US" dirty="0" smtClean="0"/>
              <a:t>(Marvin and Guy, 1997: 2029)</a:t>
            </a:r>
          </a:p>
          <a:p>
            <a:pPr marL="285750" indent="-285750">
              <a:buFont typeface="Arial"/>
              <a:buChar char="•"/>
            </a:pPr>
            <a:endParaRPr lang="en-US" dirty="0"/>
          </a:p>
        </p:txBody>
      </p:sp>
    </p:spTree>
    <p:extLst>
      <p:ext uri="{BB962C8B-B14F-4D97-AF65-F5344CB8AC3E}">
        <p14:creationId xmlns:p14="http://schemas.microsoft.com/office/powerpoint/2010/main" val="8426359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79" y="614799"/>
            <a:ext cx="3410844" cy="914400"/>
          </a:xfrm>
        </p:spPr>
        <p:txBody>
          <a:bodyPr>
            <a:normAutofit fontScale="90000"/>
          </a:bodyPr>
          <a:lstStyle/>
          <a:p>
            <a:r>
              <a:rPr lang="en-US" dirty="0" smtClean="0">
                <a:solidFill>
                  <a:srgbClr val="D9D9D9"/>
                </a:solidFill>
                <a:latin typeface="Helvetica"/>
                <a:cs typeface="Helvetica"/>
              </a:rPr>
              <a:t>IV. </a:t>
            </a:r>
            <a:r>
              <a:rPr lang="en-US" dirty="0">
                <a:solidFill>
                  <a:srgbClr val="D9D9D9"/>
                </a:solidFill>
                <a:latin typeface="Helvetica"/>
                <a:cs typeface="Helvetica"/>
              </a:rPr>
              <a:t>Actors and Agency in Infrastructure </a:t>
            </a:r>
            <a:r>
              <a:rPr lang="en-US" dirty="0" smtClean="0">
                <a:solidFill>
                  <a:srgbClr val="D9D9D9"/>
                </a:solidFill>
                <a:latin typeface="Helvetica"/>
                <a:cs typeface="Helvetica"/>
              </a:rPr>
              <a:t>Delivery</a:t>
            </a:r>
            <a:endParaRPr lang="en-US" dirty="0">
              <a:solidFill>
                <a:srgbClr val="D9D9D9"/>
              </a:solidFill>
            </a:endParaRPr>
          </a:p>
        </p:txBody>
      </p:sp>
      <p:sp>
        <p:nvSpPr>
          <p:cNvPr id="3" name="Text Placeholder 2"/>
          <p:cNvSpPr>
            <a:spLocks noGrp="1"/>
          </p:cNvSpPr>
          <p:nvPr>
            <p:ph type="body" sz="half" idx="2"/>
          </p:nvPr>
        </p:nvSpPr>
        <p:spPr/>
        <p:txBody>
          <a:bodyPr>
            <a:normAutofit/>
          </a:bodyPr>
          <a:lstStyle/>
          <a:p>
            <a:pPr marL="285750" indent="-285750">
              <a:buFont typeface="Arial"/>
              <a:buChar char="•"/>
            </a:pPr>
            <a:r>
              <a:rPr lang="en-US" dirty="0" smtClean="0"/>
              <a:t>Increase in range of actors and vested interests</a:t>
            </a:r>
            <a:endParaRPr lang="en-US" dirty="0"/>
          </a:p>
        </p:txBody>
      </p:sp>
      <p:sp>
        <p:nvSpPr>
          <p:cNvPr id="7" name="Title 1"/>
          <p:cNvSpPr txBox="1">
            <a:spLocks/>
          </p:cNvSpPr>
          <p:nvPr/>
        </p:nvSpPr>
        <p:spPr>
          <a:xfrm>
            <a:off x="530225" y="1694329"/>
            <a:ext cx="3008313" cy="914400"/>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2800" b="0" kern="1200">
                <a:solidFill>
                  <a:schemeClr val="tx1">
                    <a:lumMod val="75000"/>
                    <a:lumOff val="25000"/>
                  </a:schemeClr>
                </a:solidFill>
                <a:latin typeface="+mj-lt"/>
                <a:ea typeface="+mj-ea"/>
                <a:cs typeface="+mj-cs"/>
              </a:defRPr>
            </a:lvl1pPr>
          </a:lstStyle>
          <a:p>
            <a:r>
              <a:rPr lang="en-US" dirty="0" smtClean="0"/>
              <a:t>The emphasis on </a:t>
            </a:r>
            <a:r>
              <a:rPr lang="en-US" dirty="0" err="1" smtClean="0"/>
              <a:t>Decentralisation</a:t>
            </a:r>
            <a:endParaRPr lang="en-US" dirty="0"/>
          </a:p>
        </p:txBody>
      </p:sp>
      <p:pic>
        <p:nvPicPr>
          <p:cNvPr id="6" name="Content Placeholder 5" descr="Street Sweeper.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930033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79" y="614799"/>
            <a:ext cx="3410844" cy="914400"/>
          </a:xfrm>
        </p:spPr>
        <p:txBody>
          <a:bodyPr>
            <a:normAutofit fontScale="90000"/>
          </a:bodyPr>
          <a:lstStyle/>
          <a:p>
            <a:r>
              <a:rPr lang="en-US" dirty="0" smtClean="0">
                <a:solidFill>
                  <a:srgbClr val="D9D9D9"/>
                </a:solidFill>
                <a:latin typeface="Helvetica"/>
                <a:cs typeface="Helvetica"/>
              </a:rPr>
              <a:t>IV. </a:t>
            </a:r>
            <a:r>
              <a:rPr lang="en-US" dirty="0">
                <a:solidFill>
                  <a:srgbClr val="D9D9D9"/>
                </a:solidFill>
                <a:latin typeface="Helvetica"/>
                <a:cs typeface="Helvetica"/>
              </a:rPr>
              <a:t>Actors and Agency in Infrastructure </a:t>
            </a:r>
            <a:r>
              <a:rPr lang="en-US" dirty="0" smtClean="0">
                <a:solidFill>
                  <a:srgbClr val="D9D9D9"/>
                </a:solidFill>
                <a:latin typeface="Helvetica"/>
                <a:cs typeface="Helvetica"/>
              </a:rPr>
              <a:t>Delivery</a:t>
            </a:r>
            <a:endParaRPr lang="en-US" dirty="0">
              <a:solidFill>
                <a:srgbClr val="D9D9D9"/>
              </a:solidFill>
            </a:endParaRPr>
          </a:p>
        </p:txBody>
      </p:sp>
      <p:sp>
        <p:nvSpPr>
          <p:cNvPr id="3" name="Text Placeholder 2"/>
          <p:cNvSpPr>
            <a:spLocks noGrp="1"/>
          </p:cNvSpPr>
          <p:nvPr>
            <p:ph type="body" sz="half" idx="2"/>
          </p:nvPr>
        </p:nvSpPr>
        <p:spPr/>
        <p:txBody>
          <a:bodyPr>
            <a:normAutofit lnSpcReduction="10000"/>
          </a:bodyPr>
          <a:lstStyle/>
          <a:p>
            <a:pPr marL="285750" indent="-285750">
              <a:buFont typeface="Arial"/>
              <a:buChar char="•"/>
            </a:pPr>
            <a:r>
              <a:rPr lang="en-US" dirty="0" smtClean="0"/>
              <a:t>The need for ‘second-best’ alternatives</a:t>
            </a:r>
          </a:p>
          <a:p>
            <a:r>
              <a:rPr lang="en-US" dirty="0" smtClean="0"/>
              <a:t>(Banerjee et al, 2008)</a:t>
            </a:r>
          </a:p>
          <a:p>
            <a:pPr marL="285750" indent="-285750">
              <a:buFont typeface="Arial"/>
              <a:buChar char="•"/>
            </a:pPr>
            <a:r>
              <a:rPr lang="en-US" dirty="0" smtClean="0"/>
              <a:t>Actors beyond public and private sectors </a:t>
            </a:r>
          </a:p>
          <a:p>
            <a:pPr marL="285750" indent="-285750">
              <a:buFont typeface="Arial"/>
              <a:buChar char="•"/>
            </a:pPr>
            <a:r>
              <a:rPr lang="en-US" dirty="0" smtClean="0"/>
              <a:t>Entry point for ‘informal’ providers; but how informal are they?</a:t>
            </a:r>
          </a:p>
          <a:p>
            <a:pPr marL="285750" indent="-285750">
              <a:buFont typeface="Arial"/>
              <a:buChar char="•"/>
            </a:pPr>
            <a:r>
              <a:rPr lang="en-US" dirty="0" err="1" smtClean="0"/>
              <a:t>Clientelism</a:t>
            </a:r>
            <a:r>
              <a:rPr lang="en-US" dirty="0" smtClean="0"/>
              <a:t> and contingent networks that are tied to age-old political battles (Lagos)</a:t>
            </a:r>
            <a:endParaRPr lang="en-US" dirty="0"/>
          </a:p>
        </p:txBody>
      </p:sp>
      <p:sp>
        <p:nvSpPr>
          <p:cNvPr id="7" name="Title 1"/>
          <p:cNvSpPr txBox="1">
            <a:spLocks/>
          </p:cNvSpPr>
          <p:nvPr/>
        </p:nvSpPr>
        <p:spPr>
          <a:xfrm>
            <a:off x="530225" y="1694329"/>
            <a:ext cx="3008313" cy="914400"/>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2800" b="0" kern="1200">
                <a:solidFill>
                  <a:schemeClr val="tx1">
                    <a:lumMod val="75000"/>
                    <a:lumOff val="25000"/>
                  </a:schemeClr>
                </a:solidFill>
                <a:latin typeface="+mj-lt"/>
                <a:ea typeface="+mj-ea"/>
                <a:cs typeface="+mj-cs"/>
              </a:defRPr>
            </a:lvl1pPr>
          </a:lstStyle>
          <a:p>
            <a:r>
              <a:rPr lang="en-US" dirty="0" smtClean="0"/>
              <a:t>When infrastructure fails</a:t>
            </a:r>
            <a:endParaRPr lang="en-US" dirty="0"/>
          </a:p>
        </p:txBody>
      </p:sp>
      <p:pic>
        <p:nvPicPr>
          <p:cNvPr id="5" name="Content Placeholder 4" descr="Lagos.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034980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79" y="614799"/>
            <a:ext cx="3410844" cy="914400"/>
          </a:xfrm>
        </p:spPr>
        <p:txBody>
          <a:bodyPr>
            <a:normAutofit fontScale="90000"/>
          </a:bodyPr>
          <a:lstStyle/>
          <a:p>
            <a:r>
              <a:rPr lang="en-US" dirty="0" smtClean="0">
                <a:solidFill>
                  <a:srgbClr val="D9D9D9"/>
                </a:solidFill>
                <a:latin typeface="Helvetica"/>
                <a:cs typeface="Helvetica"/>
              </a:rPr>
              <a:t>IV. </a:t>
            </a:r>
            <a:r>
              <a:rPr lang="en-US" dirty="0">
                <a:solidFill>
                  <a:srgbClr val="D9D9D9"/>
                </a:solidFill>
                <a:latin typeface="Helvetica"/>
                <a:cs typeface="Helvetica"/>
              </a:rPr>
              <a:t>Actors and Agency in Infrastructure </a:t>
            </a:r>
            <a:r>
              <a:rPr lang="en-US" dirty="0" smtClean="0">
                <a:solidFill>
                  <a:srgbClr val="D9D9D9"/>
                </a:solidFill>
                <a:latin typeface="Helvetica"/>
                <a:cs typeface="Helvetica"/>
              </a:rPr>
              <a:t>Delivery</a:t>
            </a:r>
            <a:endParaRPr lang="en-US" dirty="0">
              <a:solidFill>
                <a:srgbClr val="D9D9D9"/>
              </a:solidFill>
            </a:endParaRPr>
          </a:p>
        </p:txBody>
      </p:sp>
      <p:sp>
        <p:nvSpPr>
          <p:cNvPr id="3" name="Text Placeholder 2"/>
          <p:cNvSpPr>
            <a:spLocks noGrp="1"/>
          </p:cNvSpPr>
          <p:nvPr>
            <p:ph type="body" sz="half" idx="2"/>
          </p:nvPr>
        </p:nvSpPr>
        <p:spPr/>
        <p:txBody>
          <a:bodyPr>
            <a:normAutofit/>
          </a:bodyPr>
          <a:lstStyle/>
          <a:p>
            <a:pPr marL="285750" indent="-285750">
              <a:buFont typeface="Arial"/>
              <a:buChar char="•"/>
            </a:pPr>
            <a:r>
              <a:rPr lang="en-US" dirty="0" smtClean="0"/>
              <a:t>Institutional alliances that are sometimes unorthodox </a:t>
            </a:r>
          </a:p>
          <a:p>
            <a:pPr marL="285750" indent="-285750">
              <a:buFont typeface="Arial"/>
              <a:buChar char="•"/>
            </a:pPr>
            <a:r>
              <a:rPr lang="en-US" dirty="0" smtClean="0"/>
              <a:t>At best; diversity, experimentation and multi-actor arrangements </a:t>
            </a:r>
          </a:p>
          <a:p>
            <a:pPr marL="285750" indent="-285750">
              <a:buFont typeface="Arial"/>
              <a:buChar char="•"/>
            </a:pPr>
            <a:r>
              <a:rPr lang="en-US" dirty="0" smtClean="0"/>
              <a:t>Permeability of the public-private divide</a:t>
            </a:r>
          </a:p>
          <a:p>
            <a:pPr marL="285750" indent="-285750">
              <a:buFont typeface="Arial"/>
              <a:buChar char="•"/>
            </a:pPr>
            <a:r>
              <a:rPr lang="en-US" dirty="0" smtClean="0"/>
              <a:t>Hybrid, and sometimes temporary, institutional forms</a:t>
            </a:r>
          </a:p>
          <a:p>
            <a:pPr marL="285750" indent="-285750">
              <a:buFont typeface="Arial"/>
              <a:buChar char="•"/>
            </a:pPr>
            <a:endParaRPr lang="en-US" dirty="0" smtClean="0"/>
          </a:p>
          <a:p>
            <a:pPr marL="285750" indent="-285750">
              <a:buFont typeface="Arial"/>
              <a:buChar char="•"/>
            </a:pPr>
            <a:endParaRPr lang="en-US" dirty="0"/>
          </a:p>
        </p:txBody>
      </p:sp>
      <p:sp>
        <p:nvSpPr>
          <p:cNvPr id="7" name="Title 1"/>
          <p:cNvSpPr txBox="1">
            <a:spLocks/>
          </p:cNvSpPr>
          <p:nvPr/>
        </p:nvSpPr>
        <p:spPr>
          <a:xfrm>
            <a:off x="530225" y="1694329"/>
            <a:ext cx="3008313" cy="914400"/>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2800" b="0" kern="1200">
                <a:solidFill>
                  <a:schemeClr val="tx1">
                    <a:lumMod val="75000"/>
                    <a:lumOff val="25000"/>
                  </a:schemeClr>
                </a:solidFill>
                <a:latin typeface="+mj-lt"/>
                <a:ea typeface="+mj-ea"/>
                <a:cs typeface="+mj-cs"/>
              </a:defRPr>
            </a:lvl1pPr>
          </a:lstStyle>
          <a:p>
            <a:r>
              <a:rPr lang="en-US" dirty="0" smtClean="0"/>
              <a:t>Co-Production and Service Delivery</a:t>
            </a:r>
            <a:endParaRPr lang="en-US" dirty="0"/>
          </a:p>
        </p:txBody>
      </p:sp>
      <p:pic>
        <p:nvPicPr>
          <p:cNvPr id="4" name="Content Placeholder 3" descr="On the bridge.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8711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79" y="614799"/>
            <a:ext cx="3410844" cy="914400"/>
          </a:xfrm>
        </p:spPr>
        <p:txBody>
          <a:bodyPr>
            <a:normAutofit fontScale="90000"/>
          </a:bodyPr>
          <a:lstStyle/>
          <a:p>
            <a:r>
              <a:rPr lang="en-US" dirty="0" smtClean="0">
                <a:solidFill>
                  <a:srgbClr val="D9D9D9"/>
                </a:solidFill>
                <a:latin typeface="Helvetica"/>
                <a:cs typeface="Helvetica"/>
              </a:rPr>
              <a:t>IV. </a:t>
            </a:r>
            <a:r>
              <a:rPr lang="en-US" dirty="0">
                <a:solidFill>
                  <a:srgbClr val="D9D9D9"/>
                </a:solidFill>
                <a:latin typeface="Helvetica"/>
                <a:cs typeface="Helvetica"/>
              </a:rPr>
              <a:t>Actors and Agency in Infrastructure </a:t>
            </a:r>
            <a:r>
              <a:rPr lang="en-US" dirty="0" smtClean="0">
                <a:solidFill>
                  <a:srgbClr val="D9D9D9"/>
                </a:solidFill>
                <a:latin typeface="Helvetica"/>
                <a:cs typeface="Helvetica"/>
              </a:rPr>
              <a:t>Delivery</a:t>
            </a:r>
            <a:endParaRPr lang="en-US" dirty="0">
              <a:solidFill>
                <a:srgbClr val="D9D9D9"/>
              </a:solidFill>
            </a:endParaRPr>
          </a:p>
        </p:txBody>
      </p:sp>
      <p:sp>
        <p:nvSpPr>
          <p:cNvPr id="3" name="Text Placeholder 2"/>
          <p:cNvSpPr>
            <a:spLocks noGrp="1"/>
          </p:cNvSpPr>
          <p:nvPr>
            <p:ph type="body" sz="half" idx="2"/>
          </p:nvPr>
        </p:nvSpPr>
        <p:spPr>
          <a:xfrm>
            <a:off x="530225" y="2421648"/>
            <a:ext cx="3008313" cy="3975361"/>
          </a:xfrm>
        </p:spPr>
        <p:txBody>
          <a:bodyPr>
            <a:normAutofit fontScale="77500" lnSpcReduction="20000"/>
          </a:bodyPr>
          <a:lstStyle/>
          <a:p>
            <a:pPr marL="285750" indent="-285750">
              <a:buFont typeface="Arial"/>
              <a:buChar char="•"/>
            </a:pPr>
            <a:r>
              <a:rPr lang="en-US" dirty="0" smtClean="0"/>
              <a:t>Indicative of a more complex governance terrain – network governance</a:t>
            </a:r>
          </a:p>
          <a:p>
            <a:pPr marL="285750" indent="-285750">
              <a:buFont typeface="Arial"/>
              <a:buChar char="•"/>
            </a:pPr>
            <a:r>
              <a:rPr lang="en-US" dirty="0" smtClean="0"/>
              <a:t>Agencies that work in between service providers, users and regulators and negotiate relations between these groups</a:t>
            </a:r>
          </a:p>
          <a:p>
            <a:pPr marL="285750" indent="-285750">
              <a:buFont typeface="Arial"/>
              <a:buChar char="•"/>
            </a:pPr>
            <a:r>
              <a:rPr lang="en-US" dirty="0" smtClean="0"/>
              <a:t>Their function defined by their ‘in-</a:t>
            </a:r>
            <a:r>
              <a:rPr lang="en-US" dirty="0" err="1" smtClean="0"/>
              <a:t>betweenness</a:t>
            </a:r>
            <a:r>
              <a:rPr lang="en-US" dirty="0" smtClean="0"/>
              <a:t>’ (Ibid.); they connect, inform, coordinate</a:t>
            </a:r>
          </a:p>
          <a:p>
            <a:pPr marL="285750" indent="-285750">
              <a:buFont typeface="Arial"/>
              <a:buChar char="•"/>
            </a:pPr>
            <a:r>
              <a:rPr lang="en-US" dirty="0" smtClean="0"/>
              <a:t>Entry into thinking about governance differently – hybrid management</a:t>
            </a:r>
          </a:p>
          <a:p>
            <a:pPr marL="285750" indent="-285750">
              <a:buFont typeface="Arial"/>
              <a:buChar char="•"/>
            </a:pPr>
            <a:r>
              <a:rPr lang="en-US" dirty="0" smtClean="0"/>
              <a:t>Can be an individual actor, a network or a </a:t>
            </a:r>
            <a:r>
              <a:rPr lang="en-US" dirty="0" err="1" smtClean="0"/>
              <a:t>programme</a:t>
            </a:r>
            <a:r>
              <a:rPr lang="en-US" dirty="0" smtClean="0"/>
              <a:t> of work</a:t>
            </a:r>
          </a:p>
          <a:p>
            <a:pPr marL="285750" indent="-285750">
              <a:buFont typeface="Arial"/>
              <a:buChar char="•"/>
            </a:pPr>
            <a:r>
              <a:rPr lang="en-US" dirty="0" smtClean="0"/>
              <a:t>Intentionality; where boundaries between production and consumption are broken down and reconstituted (Marvin and </a:t>
            </a:r>
            <a:r>
              <a:rPr lang="en-US" dirty="0" err="1" smtClean="0"/>
              <a:t>Medd</a:t>
            </a:r>
            <a:r>
              <a:rPr lang="en-US" dirty="0" smtClean="0"/>
              <a:t>, 2004)</a:t>
            </a:r>
          </a:p>
          <a:p>
            <a:pPr marL="285750" indent="-285750">
              <a:buFont typeface="Arial"/>
              <a:buChar char="•"/>
            </a:pPr>
            <a:endParaRPr lang="en-US" dirty="0"/>
          </a:p>
        </p:txBody>
      </p:sp>
      <p:sp>
        <p:nvSpPr>
          <p:cNvPr id="7" name="Title 1"/>
          <p:cNvSpPr txBox="1">
            <a:spLocks/>
          </p:cNvSpPr>
          <p:nvPr/>
        </p:nvSpPr>
        <p:spPr>
          <a:xfrm>
            <a:off x="530225" y="1694329"/>
            <a:ext cx="3008313" cy="494883"/>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2800" b="0" kern="1200">
                <a:solidFill>
                  <a:schemeClr val="tx1">
                    <a:lumMod val="75000"/>
                    <a:lumOff val="25000"/>
                  </a:schemeClr>
                </a:solidFill>
                <a:latin typeface="+mj-lt"/>
                <a:ea typeface="+mj-ea"/>
                <a:cs typeface="+mj-cs"/>
              </a:defRPr>
            </a:lvl1pPr>
          </a:lstStyle>
          <a:p>
            <a:r>
              <a:rPr lang="en-US" dirty="0" smtClean="0"/>
              <a:t>Intermediaries</a:t>
            </a:r>
            <a:endParaRPr lang="en-US" dirty="0"/>
          </a:p>
        </p:txBody>
      </p:sp>
      <p:pic>
        <p:nvPicPr>
          <p:cNvPr id="5" name="Content Placeholder 4" descr="Water sellers.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302788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79" y="614799"/>
            <a:ext cx="3410844" cy="914400"/>
          </a:xfrm>
        </p:spPr>
        <p:txBody>
          <a:bodyPr>
            <a:normAutofit fontScale="90000"/>
          </a:bodyPr>
          <a:lstStyle/>
          <a:p>
            <a:r>
              <a:rPr lang="en-US" dirty="0" smtClean="0">
                <a:solidFill>
                  <a:srgbClr val="D9D9D9"/>
                </a:solidFill>
                <a:latin typeface="Helvetica"/>
                <a:cs typeface="Helvetica"/>
              </a:rPr>
              <a:t>IV. </a:t>
            </a:r>
            <a:r>
              <a:rPr lang="en-US" dirty="0">
                <a:solidFill>
                  <a:srgbClr val="D9D9D9"/>
                </a:solidFill>
                <a:latin typeface="Helvetica"/>
                <a:cs typeface="Helvetica"/>
              </a:rPr>
              <a:t>Actors and Agency in Infrastructure </a:t>
            </a:r>
            <a:r>
              <a:rPr lang="en-US" dirty="0" smtClean="0">
                <a:solidFill>
                  <a:srgbClr val="D9D9D9"/>
                </a:solidFill>
                <a:latin typeface="Helvetica"/>
                <a:cs typeface="Helvetica"/>
              </a:rPr>
              <a:t>Delivery</a:t>
            </a:r>
            <a:endParaRPr lang="en-US" dirty="0">
              <a:solidFill>
                <a:srgbClr val="D9D9D9"/>
              </a:solidFill>
            </a:endParaRPr>
          </a:p>
        </p:txBody>
      </p:sp>
      <p:sp>
        <p:nvSpPr>
          <p:cNvPr id="3" name="Text Placeholder 2"/>
          <p:cNvSpPr>
            <a:spLocks noGrp="1"/>
          </p:cNvSpPr>
          <p:nvPr>
            <p:ph type="body" sz="half" idx="2"/>
          </p:nvPr>
        </p:nvSpPr>
        <p:spPr/>
        <p:txBody>
          <a:bodyPr>
            <a:normAutofit/>
          </a:bodyPr>
          <a:lstStyle/>
          <a:p>
            <a:pPr marL="285750" indent="-285750">
              <a:buFont typeface="Arial"/>
              <a:buChar char="•"/>
            </a:pPr>
            <a:r>
              <a:rPr lang="en-US" dirty="0" smtClean="0"/>
              <a:t>Need to move beyond the agency model (Ennis,1997)</a:t>
            </a:r>
          </a:p>
          <a:p>
            <a:pPr marL="285750" indent="-285750">
              <a:buFont typeface="Arial"/>
              <a:buChar char="•"/>
            </a:pPr>
            <a:r>
              <a:rPr lang="en-US" dirty="0" smtClean="0"/>
              <a:t>The Spatial Plan as the frame?</a:t>
            </a:r>
          </a:p>
          <a:p>
            <a:pPr marL="285750" indent="-285750">
              <a:buFont typeface="Arial"/>
              <a:buChar char="•"/>
            </a:pPr>
            <a:r>
              <a:rPr lang="en-US" dirty="0" smtClean="0"/>
              <a:t>Principled Negotiation versus Positional Bargaining </a:t>
            </a:r>
          </a:p>
          <a:p>
            <a:pPr marL="285750" indent="-285750">
              <a:buFont typeface="Arial"/>
              <a:buChar char="•"/>
            </a:pPr>
            <a:r>
              <a:rPr lang="en-US" dirty="0" smtClean="0"/>
              <a:t>Values and agreed upon principles</a:t>
            </a:r>
          </a:p>
          <a:p>
            <a:pPr marL="285750" indent="-285750">
              <a:buFont typeface="Arial"/>
              <a:buChar char="•"/>
            </a:pPr>
            <a:r>
              <a:rPr lang="en-US" dirty="0" smtClean="0"/>
              <a:t>The Plan as a negotiation framework</a:t>
            </a:r>
          </a:p>
          <a:p>
            <a:pPr marL="285750" indent="-285750">
              <a:buFont typeface="Arial"/>
              <a:buChar char="•"/>
            </a:pPr>
            <a:endParaRPr lang="en-US" dirty="0"/>
          </a:p>
        </p:txBody>
      </p:sp>
      <p:sp>
        <p:nvSpPr>
          <p:cNvPr id="7" name="Title 1"/>
          <p:cNvSpPr txBox="1">
            <a:spLocks/>
          </p:cNvSpPr>
          <p:nvPr/>
        </p:nvSpPr>
        <p:spPr>
          <a:xfrm>
            <a:off x="530225" y="1694329"/>
            <a:ext cx="3008313" cy="914400"/>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2800" b="0" kern="1200">
                <a:solidFill>
                  <a:schemeClr val="tx1">
                    <a:lumMod val="75000"/>
                    <a:lumOff val="25000"/>
                  </a:schemeClr>
                </a:solidFill>
                <a:latin typeface="+mj-lt"/>
                <a:ea typeface="+mj-ea"/>
                <a:cs typeface="+mj-cs"/>
              </a:defRPr>
            </a:lvl1pPr>
          </a:lstStyle>
          <a:p>
            <a:r>
              <a:rPr lang="en-US" dirty="0" smtClean="0"/>
              <a:t>Negotiation between</a:t>
            </a:r>
            <a:endParaRPr lang="en-US" dirty="0"/>
          </a:p>
        </p:txBody>
      </p:sp>
      <p:pic>
        <p:nvPicPr>
          <p:cNvPr id="5" name="Content Placeholder 4" descr="Water people.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489689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Water and signs.JPG"/>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5"/>
          <p:cNvSpPr>
            <a:spLocks noGrp="1"/>
          </p:cNvSpPr>
          <p:nvPr>
            <p:ph type="body" sz="half" idx="2"/>
          </p:nvPr>
        </p:nvSpPr>
        <p:spPr/>
        <p:txBody>
          <a:bodyPr/>
          <a:lstStyle/>
          <a:p>
            <a:pPr algn="r" eaLnBrk="1" hangingPunct="1"/>
            <a:r>
              <a:rPr lang="ja-JP" altLang="en-US" dirty="0">
                <a:latin typeface="Gill Sans MT" charset="0"/>
                <a:ea typeface="ＭＳ Ｐゴシック" charset="0"/>
                <a:cs typeface="ＭＳ Ｐゴシック" charset="0"/>
              </a:rPr>
              <a:t>‘</a:t>
            </a:r>
            <a:r>
              <a:rPr lang="en-US" dirty="0">
                <a:latin typeface="Gill Sans MT" charset="0"/>
                <a:ea typeface="ＭＳ Ｐゴシック" charset="0"/>
                <a:cs typeface="ＭＳ Ｐゴシック" charset="0"/>
              </a:rPr>
              <a:t>By considering the city as an enormous artifact, the size and distribution of its streets, sidewalks, buildings, squares, parks, sewers, and so on can be interpreted as remarkable physical records of the sociotechnical world in which the city was developed and conceived.</a:t>
            </a:r>
            <a:r>
              <a:rPr lang="ja-JP" altLang="en-US" dirty="0">
                <a:latin typeface="Gill Sans MT" charset="0"/>
                <a:ea typeface="ＭＳ Ｐゴシック" charset="0"/>
                <a:cs typeface="ＭＳ Ｐゴシック" charset="0"/>
              </a:rPr>
              <a:t>’</a:t>
            </a:r>
            <a:endParaRPr lang="en-US" dirty="0">
              <a:latin typeface="Gill Sans MT" charset="0"/>
              <a:ea typeface="ＭＳ Ｐゴシック" charset="0"/>
              <a:cs typeface="ＭＳ Ｐゴシック" charset="0"/>
            </a:endParaRPr>
          </a:p>
          <a:p>
            <a:pPr algn="r" eaLnBrk="1" hangingPunct="1"/>
            <a:r>
              <a:rPr lang="en-US" dirty="0">
                <a:latin typeface="Gill Sans MT" charset="0"/>
                <a:ea typeface="ＭＳ Ｐゴシック" charset="0"/>
                <a:cs typeface="ＭＳ Ｐゴシック" charset="0"/>
              </a:rPr>
              <a:t>(</a:t>
            </a:r>
            <a:r>
              <a:rPr lang="en-US" dirty="0" err="1">
                <a:latin typeface="Gill Sans MT" charset="0"/>
                <a:ea typeface="ＭＳ Ｐゴシック" charset="0"/>
                <a:cs typeface="ＭＳ Ｐゴシック" charset="0"/>
              </a:rPr>
              <a:t>Aibar</a:t>
            </a:r>
            <a:r>
              <a:rPr lang="en-US" dirty="0">
                <a:latin typeface="Gill Sans MT" charset="0"/>
                <a:ea typeface="ＭＳ Ｐゴシック" charset="0"/>
                <a:cs typeface="ＭＳ Ｐゴシック" charset="0"/>
              </a:rPr>
              <a:t> and </a:t>
            </a:r>
            <a:r>
              <a:rPr lang="en-US" dirty="0" err="1">
                <a:latin typeface="Gill Sans MT" charset="0"/>
                <a:ea typeface="ＭＳ Ｐゴシック" charset="0"/>
                <a:cs typeface="ＭＳ Ｐゴシック" charset="0"/>
              </a:rPr>
              <a:t>Bijker</a:t>
            </a:r>
            <a:r>
              <a:rPr lang="en-US" dirty="0">
                <a:latin typeface="Gill Sans MT" charset="0"/>
                <a:ea typeface="ＭＳ Ｐゴシック" charset="0"/>
                <a:cs typeface="ＭＳ Ｐゴシック" charset="0"/>
              </a:rPr>
              <a:t>, 1997)</a:t>
            </a:r>
          </a:p>
          <a:p>
            <a:pPr algn="r" eaLnBrk="1" hangingPunct="1"/>
            <a:endParaRPr lang="en-US" dirty="0">
              <a:latin typeface="Gill Sans MT" charset="0"/>
              <a:ea typeface="ＭＳ Ｐゴシック" charset="0"/>
              <a:cs typeface="ＭＳ Ｐゴシック" charset="0"/>
            </a:endParaRPr>
          </a:p>
        </p:txBody>
      </p:sp>
    </p:spTree>
    <p:extLst>
      <p:ext uri="{BB962C8B-B14F-4D97-AF65-F5344CB8AC3E}">
        <p14:creationId xmlns:p14="http://schemas.microsoft.com/office/powerpoint/2010/main" val="42448333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951072"/>
            <a:ext cx="3008313" cy="914400"/>
          </a:xfrm>
        </p:spPr>
        <p:txBody>
          <a:bodyPr>
            <a:normAutofit fontScale="90000"/>
          </a:bodyPr>
          <a:lstStyle/>
          <a:p>
            <a:r>
              <a:rPr lang="en-US" dirty="0" smtClean="0">
                <a:solidFill>
                  <a:srgbClr val="800000"/>
                </a:solidFill>
                <a:latin typeface="Helvetica"/>
                <a:cs typeface="Helvetica"/>
              </a:rPr>
              <a:t>V</a:t>
            </a:r>
            <a:r>
              <a:rPr lang="en-US" dirty="0">
                <a:solidFill>
                  <a:srgbClr val="800000"/>
                </a:solidFill>
                <a:latin typeface="Helvetica"/>
                <a:cs typeface="Helvetica"/>
              </a:rPr>
              <a:t>. </a:t>
            </a:r>
            <a:r>
              <a:rPr lang="en-US" dirty="0" smtClean="0">
                <a:solidFill>
                  <a:srgbClr val="800000"/>
                </a:solidFill>
                <a:latin typeface="Helvetica"/>
                <a:cs typeface="Helvetica"/>
              </a:rPr>
              <a:t/>
            </a:r>
            <a:br>
              <a:rPr lang="en-US" dirty="0" smtClean="0">
                <a:solidFill>
                  <a:srgbClr val="800000"/>
                </a:solidFill>
                <a:latin typeface="Helvetica"/>
                <a:cs typeface="Helvetica"/>
              </a:rPr>
            </a:br>
            <a:r>
              <a:rPr lang="en-US" dirty="0" smtClean="0">
                <a:solidFill>
                  <a:srgbClr val="800000"/>
                </a:solidFill>
                <a:latin typeface="Helvetica"/>
                <a:cs typeface="Helvetica"/>
              </a:rPr>
              <a:t>Re</a:t>
            </a:r>
            <a:r>
              <a:rPr lang="en-US" dirty="0">
                <a:solidFill>
                  <a:srgbClr val="800000"/>
                </a:solidFill>
                <a:latin typeface="Helvetica"/>
                <a:cs typeface="Helvetica"/>
              </a:rPr>
              <a:t>-conceptualizing</a:t>
            </a:r>
            <a:br>
              <a:rPr lang="en-US" dirty="0">
                <a:solidFill>
                  <a:srgbClr val="800000"/>
                </a:solidFill>
                <a:latin typeface="Helvetica"/>
                <a:cs typeface="Helvetica"/>
              </a:rPr>
            </a:br>
            <a:r>
              <a:rPr lang="en-US" dirty="0" smtClean="0">
                <a:solidFill>
                  <a:srgbClr val="800000"/>
                </a:solidFill>
                <a:latin typeface="Helvetica"/>
                <a:cs typeface="Helvetica"/>
              </a:rPr>
              <a:t>infrastructure</a:t>
            </a:r>
            <a:endParaRPr lang="en-US" dirty="0"/>
          </a:p>
        </p:txBody>
      </p:sp>
      <p:sp>
        <p:nvSpPr>
          <p:cNvPr id="4" name="Text Placeholder 3"/>
          <p:cNvSpPr>
            <a:spLocks noGrp="1"/>
          </p:cNvSpPr>
          <p:nvPr>
            <p:ph type="body" sz="half" idx="2"/>
          </p:nvPr>
        </p:nvSpPr>
        <p:spPr>
          <a:xfrm>
            <a:off x="530225" y="3025963"/>
            <a:ext cx="3008313" cy="3262313"/>
          </a:xfrm>
        </p:spPr>
        <p:txBody>
          <a:bodyPr/>
          <a:lstStyle/>
          <a:p>
            <a:pPr marL="285750" indent="-285750">
              <a:buFont typeface="Arial"/>
              <a:buChar char="•"/>
            </a:pPr>
            <a:r>
              <a:rPr lang="en-US" dirty="0" smtClean="0"/>
              <a:t>The role of spatial planning</a:t>
            </a:r>
          </a:p>
          <a:p>
            <a:pPr marL="285750" indent="-285750">
              <a:buFont typeface="Arial"/>
              <a:buChar char="•"/>
            </a:pPr>
            <a:r>
              <a:rPr lang="en-US" dirty="0" smtClean="0"/>
              <a:t>The process of planning decision making</a:t>
            </a:r>
          </a:p>
          <a:p>
            <a:pPr marL="285750" indent="-285750">
              <a:buFont typeface="Arial"/>
              <a:buChar char="•"/>
            </a:pPr>
            <a:r>
              <a:rPr lang="en-US" dirty="0" smtClean="0"/>
              <a:t>Spatial literacies </a:t>
            </a:r>
            <a:endParaRPr lang="en-US" dirty="0"/>
          </a:p>
        </p:txBody>
      </p:sp>
      <p:pic>
        <p:nvPicPr>
          <p:cNvPr id="13" name="Content Placeholder 12" descr="Water on hospital site.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70445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630517"/>
            <a:ext cx="3008313" cy="914400"/>
          </a:xfrm>
        </p:spPr>
        <p:txBody>
          <a:bodyPr>
            <a:noAutofit/>
          </a:bodyPr>
          <a:lstStyle/>
          <a:p>
            <a:r>
              <a:rPr lang="en-US" sz="1600" dirty="0">
                <a:solidFill>
                  <a:srgbClr val="D9D9D9"/>
                </a:solidFill>
                <a:latin typeface="Helvetica"/>
                <a:cs typeface="Helvetica"/>
              </a:rPr>
              <a:t>IV. </a:t>
            </a:r>
            <a:r>
              <a:rPr lang="en-US" sz="1600" dirty="0" smtClean="0">
                <a:solidFill>
                  <a:srgbClr val="D9D9D9"/>
                </a:solidFill>
                <a:latin typeface="Helvetica"/>
                <a:cs typeface="Helvetica"/>
              </a:rPr>
              <a:t/>
            </a:r>
            <a:br>
              <a:rPr lang="en-US" sz="1600" dirty="0" smtClean="0">
                <a:solidFill>
                  <a:srgbClr val="D9D9D9"/>
                </a:solidFill>
                <a:latin typeface="Helvetica"/>
                <a:cs typeface="Helvetica"/>
              </a:rPr>
            </a:br>
            <a:r>
              <a:rPr lang="en-US" sz="1600" dirty="0" smtClean="0">
                <a:solidFill>
                  <a:srgbClr val="D9D9D9"/>
                </a:solidFill>
                <a:latin typeface="Helvetica"/>
                <a:cs typeface="Helvetica"/>
              </a:rPr>
              <a:t>Re-conceptualizing</a:t>
            </a:r>
            <a:br>
              <a:rPr lang="en-US" sz="1600" dirty="0" smtClean="0">
                <a:solidFill>
                  <a:srgbClr val="D9D9D9"/>
                </a:solidFill>
                <a:latin typeface="Helvetica"/>
                <a:cs typeface="Helvetica"/>
              </a:rPr>
            </a:br>
            <a:r>
              <a:rPr lang="en-US" sz="1600" dirty="0" smtClean="0">
                <a:solidFill>
                  <a:srgbClr val="D9D9D9"/>
                </a:solidFill>
                <a:latin typeface="Helvetica"/>
                <a:cs typeface="Helvetica"/>
              </a:rPr>
              <a:t>infrastructure</a:t>
            </a:r>
            <a:endParaRPr lang="en-US" sz="1600" dirty="0">
              <a:solidFill>
                <a:srgbClr val="D9D9D9"/>
              </a:solidFill>
            </a:endParaRPr>
          </a:p>
        </p:txBody>
      </p:sp>
      <p:sp>
        <p:nvSpPr>
          <p:cNvPr id="7" name="Title 1"/>
          <p:cNvSpPr txBox="1">
            <a:spLocks/>
          </p:cNvSpPr>
          <p:nvPr/>
        </p:nvSpPr>
        <p:spPr>
          <a:xfrm>
            <a:off x="530225" y="1709270"/>
            <a:ext cx="2514600" cy="838200"/>
          </a:xfrm>
          <a:prstGeom prst="rect">
            <a:avLst/>
          </a:prstGeom>
        </p:spPr>
        <p:txBody>
          <a:bodyPr vert="horz" lIns="91440" tIns="45720" rIns="91440" bIns="45720" rtlCol="0" anchor="b">
            <a:normAutofit fontScale="92500" lnSpcReduction="10000"/>
          </a:bodyPr>
          <a:lstStyle>
            <a:lvl1pPr algn="l" defTabSz="914400" rtl="0" eaLnBrk="1" latinLnBrk="0" hangingPunct="1">
              <a:spcBef>
                <a:spcPct val="0"/>
              </a:spcBef>
              <a:buNone/>
              <a:defRPr sz="2800" b="0" kern="1200">
                <a:solidFill>
                  <a:schemeClr val="tx1">
                    <a:lumMod val="75000"/>
                    <a:lumOff val="25000"/>
                  </a:schemeClr>
                </a:solidFill>
                <a:latin typeface="+mj-lt"/>
                <a:ea typeface="+mj-ea"/>
                <a:cs typeface="+mj-cs"/>
              </a:defRPr>
            </a:lvl1pPr>
          </a:lstStyle>
          <a:p>
            <a:r>
              <a:rPr lang="en-US" dirty="0" smtClean="0">
                <a:latin typeface="Gill Sans MT" charset="0"/>
                <a:ea typeface="ＭＳ Ｐゴシック" charset="0"/>
                <a:cs typeface="ＭＳ Ｐゴシック" charset="0"/>
              </a:rPr>
              <a:t>Conceptual Shifts</a:t>
            </a:r>
            <a:endParaRPr lang="en-US" dirty="0">
              <a:latin typeface="Gill Sans MT" charset="0"/>
              <a:ea typeface="ＭＳ Ｐゴシック" charset="0"/>
              <a:cs typeface="ＭＳ Ｐゴシック"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7983210"/>
              </p:ext>
            </p:extLst>
          </p:nvPr>
        </p:nvGraphicFramePr>
        <p:xfrm>
          <a:off x="2643159" y="-575960"/>
          <a:ext cx="6188229" cy="743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2"/>
          <p:cNvSpPr>
            <a:spLocks noGrp="1"/>
          </p:cNvSpPr>
          <p:nvPr>
            <p:ph type="body" sz="half" idx="2"/>
          </p:nvPr>
        </p:nvSpPr>
        <p:spPr>
          <a:xfrm>
            <a:off x="530225" y="2672323"/>
            <a:ext cx="3008313" cy="3403040"/>
          </a:xfrm>
        </p:spPr>
        <p:txBody>
          <a:bodyPr>
            <a:normAutofit lnSpcReduction="10000"/>
          </a:bodyPr>
          <a:lstStyle/>
          <a:p>
            <a:pPr>
              <a:buFont typeface="Arial" charset="0"/>
              <a:buChar char="•"/>
            </a:pPr>
            <a:r>
              <a:rPr lang="en-US" dirty="0" smtClean="0">
                <a:latin typeface="Gill Sans MT" charset="0"/>
                <a:ea typeface="ＭＳ Ｐゴシック" charset="0"/>
                <a:cs typeface="ＭＳ Ｐゴシック" charset="0"/>
              </a:rPr>
              <a:t> </a:t>
            </a:r>
            <a:r>
              <a:rPr lang="en-US" dirty="0" err="1" smtClean="0">
                <a:latin typeface="Gill Sans MT" charset="0"/>
                <a:ea typeface="ＭＳ Ｐゴシック" charset="0"/>
                <a:cs typeface="ＭＳ Ｐゴシック" charset="0"/>
              </a:rPr>
              <a:t>Structuralist</a:t>
            </a:r>
            <a:r>
              <a:rPr lang="en-US" dirty="0" smtClean="0">
                <a:latin typeface="Gill Sans MT" charset="0"/>
                <a:ea typeface="ＭＳ Ｐゴシック" charset="0"/>
                <a:cs typeface="ＭＳ Ｐゴシック" charset="0"/>
              </a:rPr>
              <a:t> frame does not provide a descriptive terminology for examining instances of the development process (Healey,  1992: 35)</a:t>
            </a:r>
          </a:p>
          <a:p>
            <a:pPr>
              <a:buFont typeface="Arial" charset="0"/>
              <a:buChar char="•"/>
            </a:pPr>
            <a:r>
              <a:rPr lang="en-US" dirty="0" smtClean="0">
                <a:latin typeface="Gill Sans MT" charset="0"/>
                <a:ea typeface="ＭＳ Ｐゴシック" charset="0"/>
                <a:cs typeface="ＭＳ Ｐゴシック" charset="0"/>
              </a:rPr>
              <a:t>Infrastructure as ‘connective tissue’ (</a:t>
            </a:r>
            <a:r>
              <a:rPr lang="en-US" dirty="0" err="1" smtClean="0">
                <a:latin typeface="Gill Sans MT" charset="0"/>
                <a:ea typeface="ＭＳ Ｐゴシック" charset="0"/>
                <a:cs typeface="ＭＳ Ｐゴシック" charset="0"/>
              </a:rPr>
              <a:t>Tarr</a:t>
            </a:r>
            <a:r>
              <a:rPr lang="en-US" dirty="0" smtClean="0">
                <a:latin typeface="Gill Sans MT" charset="0"/>
                <a:ea typeface="ＭＳ Ｐゴシック" charset="0"/>
                <a:cs typeface="ＭＳ Ｐゴシック" charset="0"/>
              </a:rPr>
              <a:t> and </a:t>
            </a:r>
            <a:r>
              <a:rPr lang="en-US" dirty="0" err="1" smtClean="0">
                <a:latin typeface="Gill Sans MT" charset="0"/>
                <a:ea typeface="ＭＳ Ｐゴシック" charset="0"/>
                <a:cs typeface="ＭＳ Ｐゴシック" charset="0"/>
              </a:rPr>
              <a:t>Dupuy</a:t>
            </a:r>
            <a:r>
              <a:rPr lang="en-US" dirty="0" smtClean="0">
                <a:latin typeface="Gill Sans MT" charset="0"/>
                <a:ea typeface="ＭＳ Ｐゴシック" charset="0"/>
                <a:cs typeface="ＭＳ Ｐゴシック" charset="0"/>
              </a:rPr>
              <a:t>, 1988)</a:t>
            </a:r>
          </a:p>
          <a:p>
            <a:pPr>
              <a:buFont typeface="Arial" charset="0"/>
              <a:buChar char="•"/>
            </a:pPr>
            <a:r>
              <a:rPr lang="en-US" dirty="0">
                <a:latin typeface="Gill Sans MT" charset="0"/>
                <a:ea typeface="ＭＳ Ｐゴシック" charset="0"/>
                <a:cs typeface="ＭＳ Ｐゴシック" charset="0"/>
              </a:rPr>
              <a:t> </a:t>
            </a:r>
            <a:r>
              <a:rPr lang="en-US" dirty="0" smtClean="0">
                <a:latin typeface="Gill Sans MT" charset="0"/>
                <a:ea typeface="ＭＳ Ｐゴシック" charset="0"/>
                <a:cs typeface="ＭＳ Ｐゴシック" charset="0"/>
              </a:rPr>
              <a:t>Infrastructure as barrier; includes whilst excluding</a:t>
            </a:r>
          </a:p>
          <a:p>
            <a:pPr>
              <a:buFont typeface="Arial" charset="0"/>
              <a:buChar char="•"/>
            </a:pPr>
            <a:r>
              <a:rPr lang="en-US" dirty="0">
                <a:latin typeface="Gill Sans MT" charset="0"/>
                <a:ea typeface="ＭＳ Ｐゴシック" charset="0"/>
                <a:cs typeface="ＭＳ Ｐゴシック" charset="0"/>
              </a:rPr>
              <a:t> </a:t>
            </a:r>
            <a:r>
              <a:rPr lang="en-US" dirty="0" smtClean="0">
                <a:latin typeface="Gill Sans MT" charset="0"/>
                <a:ea typeface="ＭＳ Ｐゴシック" charset="0"/>
                <a:cs typeface="ＭＳ Ｐゴシック" charset="0"/>
              </a:rPr>
              <a:t>Infrastructure as neutral backbone</a:t>
            </a:r>
            <a:endParaRPr lang="en-US" dirty="0">
              <a:latin typeface="Gill Sans MT"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12355760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630517"/>
            <a:ext cx="3008313" cy="914400"/>
          </a:xfrm>
        </p:spPr>
        <p:txBody>
          <a:bodyPr>
            <a:noAutofit/>
          </a:bodyPr>
          <a:lstStyle/>
          <a:p>
            <a:r>
              <a:rPr lang="en-US" sz="1600" dirty="0">
                <a:solidFill>
                  <a:srgbClr val="D9D9D9"/>
                </a:solidFill>
                <a:latin typeface="Helvetica"/>
                <a:cs typeface="Helvetica"/>
              </a:rPr>
              <a:t>IV. </a:t>
            </a:r>
            <a:r>
              <a:rPr lang="en-US" sz="1600" dirty="0" smtClean="0">
                <a:solidFill>
                  <a:srgbClr val="D9D9D9"/>
                </a:solidFill>
                <a:latin typeface="Helvetica"/>
                <a:cs typeface="Helvetica"/>
              </a:rPr>
              <a:t/>
            </a:r>
            <a:br>
              <a:rPr lang="en-US" sz="1600" dirty="0" smtClean="0">
                <a:solidFill>
                  <a:srgbClr val="D9D9D9"/>
                </a:solidFill>
                <a:latin typeface="Helvetica"/>
                <a:cs typeface="Helvetica"/>
              </a:rPr>
            </a:br>
            <a:r>
              <a:rPr lang="en-US" sz="1600" dirty="0" smtClean="0">
                <a:solidFill>
                  <a:srgbClr val="D9D9D9"/>
                </a:solidFill>
                <a:latin typeface="Helvetica"/>
                <a:cs typeface="Helvetica"/>
              </a:rPr>
              <a:t>Re</a:t>
            </a:r>
            <a:r>
              <a:rPr lang="en-US" sz="1600" dirty="0">
                <a:solidFill>
                  <a:srgbClr val="D9D9D9"/>
                </a:solidFill>
                <a:latin typeface="Helvetica"/>
                <a:cs typeface="Helvetica"/>
              </a:rPr>
              <a:t>-conceptualizing</a:t>
            </a:r>
            <a:br>
              <a:rPr lang="en-US" sz="1600" dirty="0">
                <a:solidFill>
                  <a:srgbClr val="D9D9D9"/>
                </a:solidFill>
                <a:latin typeface="Helvetica"/>
                <a:cs typeface="Helvetica"/>
              </a:rPr>
            </a:br>
            <a:r>
              <a:rPr lang="en-US" sz="1600" dirty="0" smtClean="0">
                <a:solidFill>
                  <a:srgbClr val="D9D9D9"/>
                </a:solidFill>
                <a:latin typeface="Helvetica"/>
                <a:cs typeface="Helvetica"/>
              </a:rPr>
              <a:t>infrastructure</a:t>
            </a:r>
            <a:endParaRPr lang="en-US" sz="1600" dirty="0">
              <a:solidFill>
                <a:srgbClr val="D9D9D9"/>
              </a:solidFill>
            </a:endParaRPr>
          </a:p>
        </p:txBody>
      </p:sp>
      <p:sp>
        <p:nvSpPr>
          <p:cNvPr id="3" name="Text Placeholder 2"/>
          <p:cNvSpPr>
            <a:spLocks noGrp="1"/>
          </p:cNvSpPr>
          <p:nvPr>
            <p:ph type="body" sz="half" idx="2"/>
          </p:nvPr>
        </p:nvSpPr>
        <p:spPr/>
        <p:txBody>
          <a:bodyPr/>
          <a:lstStyle/>
          <a:p>
            <a:pPr marL="285750" indent="-285750">
              <a:buFont typeface="Arial"/>
              <a:buChar char="•"/>
            </a:pPr>
            <a:r>
              <a:rPr lang="en-US" dirty="0">
                <a:latin typeface="Gill Sans MT" charset="0"/>
                <a:ea typeface="ＭＳ Ｐゴシック" charset="0"/>
                <a:cs typeface="ＭＳ Ｐゴシック" charset="0"/>
              </a:rPr>
              <a:t>The dynamic achievement of a functioning energy, communications, water or transport network requires constant effort to maintain the functioning system</a:t>
            </a:r>
          </a:p>
          <a:p>
            <a:pPr marL="285750" indent="-285750">
              <a:buFont typeface="Arial"/>
              <a:buChar char="•"/>
            </a:pPr>
            <a:r>
              <a:rPr lang="en-US" dirty="0">
                <a:latin typeface="Gill Sans MT" charset="0"/>
                <a:ea typeface="ＭＳ Ｐゴシック" charset="0"/>
                <a:cs typeface="ＭＳ Ｐゴシック" charset="0"/>
              </a:rPr>
              <a:t>These are socio-technical systems underpinned by institutional relationships informing livelihoods</a:t>
            </a:r>
          </a:p>
          <a:p>
            <a:endParaRPr lang="en-US" dirty="0"/>
          </a:p>
        </p:txBody>
      </p:sp>
      <p:sp>
        <p:nvSpPr>
          <p:cNvPr id="7" name="Title 1"/>
          <p:cNvSpPr txBox="1">
            <a:spLocks/>
          </p:cNvSpPr>
          <p:nvPr/>
        </p:nvSpPr>
        <p:spPr>
          <a:xfrm>
            <a:off x="530225" y="1709270"/>
            <a:ext cx="2514600" cy="838200"/>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2800" b="0" kern="1200">
                <a:solidFill>
                  <a:schemeClr val="tx1">
                    <a:lumMod val="75000"/>
                    <a:lumOff val="25000"/>
                  </a:schemeClr>
                </a:solidFill>
                <a:latin typeface="+mj-lt"/>
                <a:ea typeface="+mj-ea"/>
                <a:cs typeface="+mj-cs"/>
              </a:defRPr>
            </a:lvl1pPr>
          </a:lstStyle>
          <a:p>
            <a:r>
              <a:rPr lang="en-US" smtClean="0">
                <a:latin typeface="Gill Sans MT" charset="0"/>
                <a:ea typeface="ＭＳ Ｐゴシック" charset="0"/>
                <a:cs typeface="ＭＳ Ｐゴシック" charset="0"/>
              </a:rPr>
              <a:t>Infrastructure as Precarious Achievement</a:t>
            </a:r>
            <a:endParaRPr lang="en-US" dirty="0">
              <a:latin typeface="Gill Sans MT" charset="0"/>
              <a:ea typeface="ＭＳ Ｐゴシック" charset="0"/>
              <a:cs typeface="ＭＳ Ｐゴシック" charset="0"/>
            </a:endParaRPr>
          </a:p>
        </p:txBody>
      </p:sp>
      <p:pic>
        <p:nvPicPr>
          <p:cNvPr id="4" name="Content Placeholder 3" descr="Yes Gas.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801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630517"/>
            <a:ext cx="3008313" cy="914400"/>
          </a:xfrm>
        </p:spPr>
        <p:txBody>
          <a:bodyPr>
            <a:noAutofit/>
          </a:bodyPr>
          <a:lstStyle/>
          <a:p>
            <a:r>
              <a:rPr lang="en-US" sz="1600" dirty="0">
                <a:solidFill>
                  <a:srgbClr val="D9D9D9"/>
                </a:solidFill>
                <a:latin typeface="Helvetica"/>
                <a:cs typeface="Helvetica"/>
              </a:rPr>
              <a:t>IV. </a:t>
            </a:r>
            <a:r>
              <a:rPr lang="en-US" sz="1600" dirty="0" smtClean="0">
                <a:solidFill>
                  <a:srgbClr val="D9D9D9"/>
                </a:solidFill>
                <a:latin typeface="Helvetica"/>
                <a:cs typeface="Helvetica"/>
              </a:rPr>
              <a:t/>
            </a:r>
            <a:br>
              <a:rPr lang="en-US" sz="1600" dirty="0" smtClean="0">
                <a:solidFill>
                  <a:srgbClr val="D9D9D9"/>
                </a:solidFill>
                <a:latin typeface="Helvetica"/>
                <a:cs typeface="Helvetica"/>
              </a:rPr>
            </a:br>
            <a:r>
              <a:rPr lang="en-US" sz="1600" dirty="0" smtClean="0">
                <a:solidFill>
                  <a:srgbClr val="D9D9D9"/>
                </a:solidFill>
                <a:latin typeface="Helvetica"/>
                <a:cs typeface="Helvetica"/>
              </a:rPr>
              <a:t>Re</a:t>
            </a:r>
            <a:r>
              <a:rPr lang="en-US" sz="1600" dirty="0">
                <a:solidFill>
                  <a:srgbClr val="D9D9D9"/>
                </a:solidFill>
                <a:latin typeface="Helvetica"/>
                <a:cs typeface="Helvetica"/>
              </a:rPr>
              <a:t>-conceptualizing</a:t>
            </a:r>
            <a:br>
              <a:rPr lang="en-US" sz="1600" dirty="0">
                <a:solidFill>
                  <a:srgbClr val="D9D9D9"/>
                </a:solidFill>
                <a:latin typeface="Helvetica"/>
                <a:cs typeface="Helvetica"/>
              </a:rPr>
            </a:br>
            <a:r>
              <a:rPr lang="en-US" sz="1600" dirty="0" smtClean="0">
                <a:solidFill>
                  <a:srgbClr val="D9D9D9"/>
                </a:solidFill>
                <a:latin typeface="Helvetica"/>
                <a:cs typeface="Helvetica"/>
              </a:rPr>
              <a:t>infrastructure</a:t>
            </a:r>
            <a:endParaRPr lang="en-US" sz="1600" dirty="0">
              <a:solidFill>
                <a:srgbClr val="D9D9D9"/>
              </a:solidFill>
            </a:endParaRPr>
          </a:p>
        </p:txBody>
      </p:sp>
      <p:sp>
        <p:nvSpPr>
          <p:cNvPr id="3" name="Text Placeholder 2"/>
          <p:cNvSpPr>
            <a:spLocks noGrp="1"/>
          </p:cNvSpPr>
          <p:nvPr>
            <p:ph type="body" sz="half" idx="2"/>
          </p:nvPr>
        </p:nvSpPr>
        <p:spPr/>
        <p:txBody>
          <a:bodyPr>
            <a:normAutofit fontScale="92500"/>
          </a:bodyPr>
          <a:lstStyle/>
          <a:p>
            <a:pPr>
              <a:buFont typeface="Arial" charset="0"/>
              <a:buChar char="•"/>
            </a:pPr>
            <a:r>
              <a:rPr lang="en-US" dirty="0" smtClean="0">
                <a:latin typeface="Gill Sans MT" charset="0"/>
                <a:ea typeface="ＭＳ Ｐゴシック" charset="0"/>
                <a:cs typeface="ＭＳ Ｐゴシック" charset="0"/>
              </a:rPr>
              <a:t> Socio</a:t>
            </a:r>
            <a:r>
              <a:rPr lang="en-US" dirty="0">
                <a:latin typeface="Gill Sans MT" charset="0"/>
                <a:ea typeface="ＭＳ Ｐゴシック" charset="0"/>
                <a:cs typeface="ＭＳ Ｐゴシック" charset="0"/>
              </a:rPr>
              <a:t>-technical networks</a:t>
            </a:r>
          </a:p>
          <a:p>
            <a:pPr>
              <a:buFont typeface="Arial" charset="0"/>
              <a:buChar char="•"/>
            </a:pPr>
            <a:r>
              <a:rPr lang="en-US" dirty="0">
                <a:latin typeface="Gill Sans MT" charset="0"/>
                <a:ea typeface="ＭＳ Ｐゴシック" charset="0"/>
                <a:cs typeface="ＭＳ Ｐゴシック" charset="0"/>
              </a:rPr>
              <a:t> Dynamic</a:t>
            </a:r>
          </a:p>
          <a:p>
            <a:pPr>
              <a:buFont typeface="Arial" charset="0"/>
              <a:buChar char="•"/>
            </a:pPr>
            <a:r>
              <a:rPr lang="en-US" dirty="0">
                <a:latin typeface="Gill Sans MT" charset="0"/>
                <a:ea typeface="ＭＳ Ｐゴシック" charset="0"/>
                <a:cs typeface="ＭＳ Ｐゴシック" charset="0"/>
              </a:rPr>
              <a:t> Constantly being negotiated</a:t>
            </a:r>
          </a:p>
          <a:p>
            <a:pPr>
              <a:buFont typeface="Arial" charset="0"/>
              <a:buChar char="•"/>
            </a:pPr>
            <a:r>
              <a:rPr lang="en-US" dirty="0">
                <a:latin typeface="Gill Sans MT" charset="0"/>
                <a:ea typeface="ＭＳ Ｐゴシック" charset="0"/>
                <a:cs typeface="ＭＳ Ｐゴシック" charset="0"/>
              </a:rPr>
              <a:t> Much more than a collection of technical </a:t>
            </a:r>
            <a:r>
              <a:rPr lang="ja-JP" altLang="en-US" dirty="0">
                <a:latin typeface="Gill Sans MT" charset="0"/>
                <a:ea typeface="ＭＳ Ｐゴシック" charset="0"/>
                <a:cs typeface="ＭＳ Ｐゴシック" charset="0"/>
              </a:rPr>
              <a:t>‘</a:t>
            </a:r>
            <a:r>
              <a:rPr lang="en-US" dirty="0">
                <a:latin typeface="Gill Sans MT" charset="0"/>
                <a:ea typeface="ＭＳ Ｐゴシック" charset="0"/>
                <a:cs typeface="ＭＳ Ｐゴシック" charset="0"/>
              </a:rPr>
              <a:t>things</a:t>
            </a:r>
            <a:r>
              <a:rPr lang="ja-JP" altLang="en-US" dirty="0" smtClean="0">
                <a:latin typeface="Gill Sans MT" charset="0"/>
                <a:ea typeface="ＭＳ Ｐゴシック" charset="0"/>
                <a:cs typeface="ＭＳ Ｐゴシック" charset="0"/>
              </a:rPr>
              <a:t>’</a:t>
            </a:r>
            <a:endParaRPr lang="en-US" altLang="ja-JP" dirty="0" smtClean="0">
              <a:latin typeface="Gill Sans MT" charset="0"/>
              <a:ea typeface="ＭＳ Ｐゴシック" charset="0"/>
              <a:cs typeface="ＭＳ Ｐゴシック" charset="0"/>
            </a:endParaRPr>
          </a:p>
          <a:p>
            <a:pPr>
              <a:buFont typeface="Arial" charset="0"/>
              <a:buChar char="•"/>
            </a:pPr>
            <a:r>
              <a:rPr lang="en-US" dirty="0">
                <a:latin typeface="Gill Sans MT" charset="0"/>
                <a:ea typeface="ＭＳ Ｐゴシック" charset="0"/>
                <a:cs typeface="ＭＳ Ｐゴシック" charset="0"/>
              </a:rPr>
              <a:t> </a:t>
            </a:r>
            <a:r>
              <a:rPr lang="ja-JP" altLang="en-US" dirty="0">
                <a:latin typeface="Gill Sans MT" charset="0"/>
                <a:ea typeface="ＭＳ Ｐゴシック" charset="0"/>
                <a:cs typeface="ＭＳ Ｐゴシック" charset="0"/>
              </a:rPr>
              <a:t>‘</a:t>
            </a:r>
            <a:r>
              <a:rPr lang="en-US" dirty="0">
                <a:latin typeface="Gill Sans MT" charset="0"/>
                <a:ea typeface="ＭＳ Ｐゴシック" charset="0"/>
                <a:cs typeface="ＭＳ Ｐゴシック" charset="0"/>
              </a:rPr>
              <a:t>technological networks…are mediators through which the perpetual process of transformation of Nature into City takes place</a:t>
            </a:r>
            <a:r>
              <a:rPr lang="ja-JP" altLang="en-US" dirty="0" smtClean="0">
                <a:latin typeface="Gill Sans MT" charset="0"/>
                <a:ea typeface="ＭＳ Ｐゴシック" charset="0"/>
                <a:cs typeface="ＭＳ Ｐゴシック" charset="0"/>
              </a:rPr>
              <a:t>’</a:t>
            </a:r>
            <a:endParaRPr lang="en-US" altLang="ja-JP" dirty="0" smtClean="0">
              <a:latin typeface="Gill Sans MT" charset="0"/>
              <a:ea typeface="ＭＳ Ｐゴシック" charset="0"/>
              <a:cs typeface="ＭＳ Ｐゴシック" charset="0"/>
            </a:endParaRPr>
          </a:p>
          <a:p>
            <a:r>
              <a:rPr lang="en-US" dirty="0" smtClean="0">
                <a:latin typeface="Gill Sans MT" charset="0"/>
                <a:ea typeface="ＭＳ Ｐゴシック" charset="0"/>
                <a:cs typeface="ＭＳ Ｐゴシック" charset="0"/>
              </a:rPr>
              <a:t>(Graham, 2009: page no)</a:t>
            </a:r>
            <a:endParaRPr lang="en-US" dirty="0">
              <a:latin typeface="Gill Sans MT" charset="0"/>
              <a:ea typeface="ＭＳ Ｐゴシック" charset="0"/>
              <a:cs typeface="ＭＳ Ｐゴシック" charset="0"/>
            </a:endParaRPr>
          </a:p>
          <a:p>
            <a:pPr>
              <a:buFont typeface="Arial" charset="0"/>
              <a:buChar char="•"/>
            </a:pPr>
            <a:endParaRPr lang="en-US" dirty="0">
              <a:latin typeface="Gill Sans MT" charset="0"/>
              <a:ea typeface="ＭＳ Ｐゴシック" charset="0"/>
              <a:cs typeface="ＭＳ Ｐゴシック" charset="0"/>
            </a:endParaRPr>
          </a:p>
          <a:p>
            <a:endParaRPr lang="en-US" dirty="0"/>
          </a:p>
        </p:txBody>
      </p:sp>
      <p:sp>
        <p:nvSpPr>
          <p:cNvPr id="7" name="Title 1"/>
          <p:cNvSpPr txBox="1">
            <a:spLocks/>
          </p:cNvSpPr>
          <p:nvPr/>
        </p:nvSpPr>
        <p:spPr>
          <a:xfrm>
            <a:off x="530225" y="1709270"/>
            <a:ext cx="2514600" cy="838200"/>
          </a:xfrm>
          <a:prstGeom prst="rect">
            <a:avLst/>
          </a:prstGeom>
        </p:spPr>
        <p:txBody>
          <a:bodyPr vert="horz" lIns="91440" tIns="45720" rIns="91440" bIns="45720" rtlCol="0" anchor="b">
            <a:normAutofit fontScale="92500" lnSpcReduction="10000"/>
          </a:bodyPr>
          <a:lstStyle>
            <a:lvl1pPr algn="l" defTabSz="914400" rtl="0" eaLnBrk="1" latinLnBrk="0" hangingPunct="1">
              <a:spcBef>
                <a:spcPct val="0"/>
              </a:spcBef>
              <a:buNone/>
              <a:defRPr sz="2800" b="0" kern="1200">
                <a:solidFill>
                  <a:schemeClr val="tx1">
                    <a:lumMod val="75000"/>
                    <a:lumOff val="25000"/>
                  </a:schemeClr>
                </a:solidFill>
                <a:latin typeface="+mj-lt"/>
                <a:ea typeface="+mj-ea"/>
                <a:cs typeface="+mj-cs"/>
              </a:defRPr>
            </a:lvl1pPr>
          </a:lstStyle>
          <a:p>
            <a:r>
              <a:rPr lang="en-US" dirty="0" smtClean="0">
                <a:latin typeface="Gill Sans MT" charset="0"/>
                <a:ea typeface="ＭＳ Ｐゴシック" charset="0"/>
                <a:cs typeface="ＭＳ Ｐゴシック" charset="0"/>
              </a:rPr>
              <a:t>Infrastructure as Assemblage</a:t>
            </a:r>
            <a:endParaRPr lang="en-US" dirty="0">
              <a:latin typeface="Gill Sans MT" charset="0"/>
              <a:ea typeface="ＭＳ Ｐゴシック" charset="0"/>
              <a:cs typeface="ＭＳ Ｐゴシック" charset="0"/>
            </a:endParaRPr>
          </a:p>
        </p:txBody>
      </p:sp>
      <p:pic>
        <p:nvPicPr>
          <p:cNvPr id="8" name="Content Placeholder 4" descr="Window scene.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968536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630517"/>
            <a:ext cx="3008313" cy="914400"/>
          </a:xfrm>
        </p:spPr>
        <p:txBody>
          <a:bodyPr>
            <a:noAutofit/>
          </a:bodyPr>
          <a:lstStyle/>
          <a:p>
            <a:r>
              <a:rPr lang="en-US" sz="1600" dirty="0">
                <a:solidFill>
                  <a:srgbClr val="D9D9D9"/>
                </a:solidFill>
                <a:latin typeface="Helvetica"/>
                <a:cs typeface="Helvetica"/>
              </a:rPr>
              <a:t>IV. </a:t>
            </a:r>
            <a:r>
              <a:rPr lang="en-US" sz="1600" dirty="0" smtClean="0">
                <a:solidFill>
                  <a:srgbClr val="D9D9D9"/>
                </a:solidFill>
                <a:latin typeface="Helvetica"/>
                <a:cs typeface="Helvetica"/>
              </a:rPr>
              <a:t/>
            </a:r>
            <a:br>
              <a:rPr lang="en-US" sz="1600" dirty="0" smtClean="0">
                <a:solidFill>
                  <a:srgbClr val="D9D9D9"/>
                </a:solidFill>
                <a:latin typeface="Helvetica"/>
                <a:cs typeface="Helvetica"/>
              </a:rPr>
            </a:br>
            <a:r>
              <a:rPr lang="en-US" sz="1600" dirty="0" smtClean="0">
                <a:solidFill>
                  <a:srgbClr val="D9D9D9"/>
                </a:solidFill>
                <a:latin typeface="Helvetica"/>
                <a:cs typeface="Helvetica"/>
              </a:rPr>
              <a:t>Re</a:t>
            </a:r>
            <a:r>
              <a:rPr lang="en-US" sz="1600" dirty="0">
                <a:solidFill>
                  <a:srgbClr val="D9D9D9"/>
                </a:solidFill>
                <a:latin typeface="Helvetica"/>
                <a:cs typeface="Helvetica"/>
              </a:rPr>
              <a:t>-conceptualizing</a:t>
            </a:r>
            <a:br>
              <a:rPr lang="en-US" sz="1600" dirty="0">
                <a:solidFill>
                  <a:srgbClr val="D9D9D9"/>
                </a:solidFill>
                <a:latin typeface="Helvetica"/>
                <a:cs typeface="Helvetica"/>
              </a:rPr>
            </a:br>
            <a:r>
              <a:rPr lang="en-US" sz="1600" dirty="0" smtClean="0">
                <a:solidFill>
                  <a:srgbClr val="D9D9D9"/>
                </a:solidFill>
                <a:latin typeface="Helvetica"/>
                <a:cs typeface="Helvetica"/>
              </a:rPr>
              <a:t>infrastructure</a:t>
            </a:r>
            <a:endParaRPr lang="en-US" sz="1600" dirty="0">
              <a:solidFill>
                <a:srgbClr val="D9D9D9"/>
              </a:solidFill>
            </a:endParaRPr>
          </a:p>
        </p:txBody>
      </p:sp>
      <p:sp>
        <p:nvSpPr>
          <p:cNvPr id="3" name="Text Placeholder 2"/>
          <p:cNvSpPr>
            <a:spLocks noGrp="1"/>
          </p:cNvSpPr>
          <p:nvPr>
            <p:ph type="body" sz="half" idx="2"/>
          </p:nvPr>
        </p:nvSpPr>
        <p:spPr/>
        <p:txBody>
          <a:bodyPr>
            <a:normAutofit fontScale="92500" lnSpcReduction="20000"/>
          </a:bodyPr>
          <a:lstStyle/>
          <a:p>
            <a:pPr>
              <a:buFont typeface="Arial" charset="0"/>
              <a:buChar char="•"/>
            </a:pPr>
            <a:r>
              <a:rPr lang="en-US" dirty="0">
                <a:latin typeface="Gill Sans MT" charset="0"/>
                <a:ea typeface="ＭＳ Ｐゴシック" charset="0"/>
                <a:cs typeface="ＭＳ Ｐゴシック" charset="0"/>
              </a:rPr>
              <a:t> Who does infrastructure serve?</a:t>
            </a:r>
          </a:p>
          <a:p>
            <a:pPr>
              <a:buFont typeface="Arial" charset="0"/>
              <a:buChar char="•"/>
            </a:pPr>
            <a:r>
              <a:rPr lang="en-US" dirty="0">
                <a:latin typeface="Gill Sans MT" charset="0"/>
                <a:ea typeface="ＭＳ Ｐゴシック" charset="0"/>
                <a:cs typeface="ＭＳ Ｐゴシック" charset="0"/>
              </a:rPr>
              <a:t> Who suffers when there is breakdown?</a:t>
            </a:r>
          </a:p>
          <a:p>
            <a:r>
              <a:rPr lang="ja-JP" altLang="en-US" dirty="0">
                <a:latin typeface="Gill Sans MT" charset="0"/>
                <a:ea typeface="ＭＳ Ｐゴシック" charset="0"/>
                <a:cs typeface="ＭＳ Ｐゴシック" charset="0"/>
              </a:rPr>
              <a:t>“</a:t>
            </a:r>
            <a:r>
              <a:rPr lang="en-US" dirty="0">
                <a:latin typeface="Gill Sans MT" charset="0"/>
                <a:ea typeface="ＭＳ Ｐゴシック" charset="0"/>
                <a:cs typeface="ＭＳ Ｐゴシック" charset="0"/>
              </a:rPr>
              <a:t>a key starting point here is that the construction of spaces of mobility and flow for some always involves the construction of barriers for others</a:t>
            </a:r>
            <a:r>
              <a:rPr lang="ja-JP" altLang="en-US" dirty="0">
                <a:latin typeface="Gill Sans MT" charset="0"/>
                <a:ea typeface="ＭＳ Ｐゴシック" charset="0"/>
                <a:cs typeface="ＭＳ Ｐゴシック" charset="0"/>
              </a:rPr>
              <a:t>”</a:t>
            </a:r>
            <a:endParaRPr lang="en-US" dirty="0">
              <a:latin typeface="Gill Sans MT" charset="0"/>
              <a:ea typeface="ＭＳ Ｐゴシック" charset="0"/>
              <a:cs typeface="ＭＳ Ｐゴシック" charset="0"/>
            </a:endParaRPr>
          </a:p>
          <a:p>
            <a:pPr>
              <a:buFont typeface="Arial" charset="0"/>
              <a:buChar char="•"/>
            </a:pPr>
            <a:r>
              <a:rPr lang="en-US" dirty="0">
                <a:latin typeface="Gill Sans MT" charset="0"/>
                <a:ea typeface="ＭＳ Ｐゴシック" charset="0"/>
                <a:cs typeface="ＭＳ Ｐゴシック" charset="0"/>
              </a:rPr>
              <a:t> kinetic </a:t>
            </a:r>
            <a:r>
              <a:rPr lang="en-US" dirty="0" smtClean="0">
                <a:latin typeface="Gill Sans MT" charset="0"/>
                <a:ea typeface="ＭＳ Ｐゴシック" charset="0"/>
                <a:cs typeface="ＭＳ Ｐゴシック" charset="0"/>
              </a:rPr>
              <a:t>elites (</a:t>
            </a:r>
            <a:r>
              <a:rPr lang="en-US" dirty="0" err="1" smtClean="0">
                <a:latin typeface="Gill Sans MT" charset="0"/>
                <a:ea typeface="ＭＳ Ｐゴシック" charset="0"/>
                <a:cs typeface="ＭＳ Ｐゴシック" charset="0"/>
              </a:rPr>
              <a:t>Urry</a:t>
            </a:r>
            <a:r>
              <a:rPr lang="en-US" dirty="0" smtClean="0">
                <a:latin typeface="Gill Sans MT" charset="0"/>
                <a:ea typeface="ＭＳ Ｐゴシック" charset="0"/>
                <a:cs typeface="ＭＳ Ｐゴシック" charset="0"/>
              </a:rPr>
              <a:t>, date)</a:t>
            </a:r>
            <a:endParaRPr lang="en-US" dirty="0">
              <a:latin typeface="Gill Sans MT" charset="0"/>
              <a:ea typeface="ＭＳ Ｐゴシック" charset="0"/>
              <a:cs typeface="ＭＳ Ｐゴシック" charset="0"/>
            </a:endParaRPr>
          </a:p>
          <a:p>
            <a:pPr>
              <a:buFont typeface="Arial" charset="0"/>
              <a:buChar char="•"/>
            </a:pPr>
            <a:r>
              <a:rPr lang="en-US" dirty="0">
                <a:latin typeface="Gill Sans MT" charset="0"/>
                <a:ea typeface="ＭＳ Ｐゴシック" charset="0"/>
                <a:cs typeface="ＭＳ Ｐゴシック" charset="0"/>
              </a:rPr>
              <a:t> </a:t>
            </a:r>
            <a:r>
              <a:rPr lang="en-US" dirty="0" err="1" smtClean="0">
                <a:latin typeface="Gill Sans MT" charset="0"/>
                <a:ea typeface="ＭＳ Ｐゴシック" charset="0"/>
                <a:cs typeface="ＭＳ Ｐゴシック" charset="0"/>
              </a:rPr>
              <a:t>Privatisation</a:t>
            </a:r>
            <a:r>
              <a:rPr lang="en-US" dirty="0" smtClean="0">
                <a:latin typeface="Gill Sans MT" charset="0"/>
                <a:ea typeface="ＭＳ Ｐゴシック" charset="0"/>
                <a:cs typeface="ＭＳ Ｐゴシック" charset="0"/>
              </a:rPr>
              <a:t> </a:t>
            </a:r>
            <a:r>
              <a:rPr lang="en-US" dirty="0">
                <a:latin typeface="Gill Sans MT" charset="0"/>
                <a:ea typeface="ＭＳ Ｐゴシック" charset="0"/>
                <a:cs typeface="ＭＳ Ｐゴシック" charset="0"/>
              </a:rPr>
              <a:t>and </a:t>
            </a:r>
            <a:r>
              <a:rPr lang="en-US" dirty="0" err="1">
                <a:latin typeface="Gill Sans MT" charset="0"/>
                <a:ea typeface="ＭＳ Ｐゴシック" charset="0"/>
                <a:cs typeface="ＭＳ Ｐゴシック" charset="0"/>
              </a:rPr>
              <a:t>liberalisation</a:t>
            </a:r>
            <a:r>
              <a:rPr lang="en-US" dirty="0">
                <a:latin typeface="Gill Sans MT" charset="0"/>
                <a:ea typeface="ＭＳ Ｐゴシック" charset="0"/>
                <a:cs typeface="ＭＳ Ｐゴシック" charset="0"/>
              </a:rPr>
              <a:t> of </a:t>
            </a:r>
            <a:r>
              <a:rPr lang="en-US" dirty="0" smtClean="0">
                <a:latin typeface="Gill Sans MT" charset="0"/>
                <a:ea typeface="ＭＳ Ｐゴシック" charset="0"/>
                <a:cs typeface="ＭＳ Ｐゴシック" charset="0"/>
              </a:rPr>
              <a:t>infrastructure – hybrid institutional forms</a:t>
            </a:r>
            <a:endParaRPr lang="en-US" dirty="0">
              <a:latin typeface="Gill Sans MT" charset="0"/>
              <a:ea typeface="ＭＳ Ｐゴシック" charset="0"/>
              <a:cs typeface="ＭＳ Ｐゴシック" charset="0"/>
            </a:endParaRPr>
          </a:p>
          <a:p>
            <a:endParaRPr lang="en-US" dirty="0"/>
          </a:p>
        </p:txBody>
      </p:sp>
      <p:sp>
        <p:nvSpPr>
          <p:cNvPr id="7" name="Title 1"/>
          <p:cNvSpPr txBox="1">
            <a:spLocks/>
          </p:cNvSpPr>
          <p:nvPr/>
        </p:nvSpPr>
        <p:spPr>
          <a:xfrm>
            <a:off x="530225" y="1709270"/>
            <a:ext cx="2514600" cy="838200"/>
          </a:xfrm>
          <a:prstGeom prst="rect">
            <a:avLst/>
          </a:prstGeom>
        </p:spPr>
        <p:txBody>
          <a:bodyPr vert="horz" lIns="91440" tIns="45720" rIns="91440" bIns="45720" rtlCol="0" anchor="b">
            <a:normAutofit fontScale="92500" lnSpcReduction="10000"/>
          </a:bodyPr>
          <a:lstStyle>
            <a:lvl1pPr algn="l" defTabSz="914400" rtl="0" eaLnBrk="1" latinLnBrk="0" hangingPunct="1">
              <a:spcBef>
                <a:spcPct val="0"/>
              </a:spcBef>
              <a:buNone/>
              <a:defRPr sz="2800" b="0" kern="1200">
                <a:solidFill>
                  <a:schemeClr val="tx1">
                    <a:lumMod val="75000"/>
                    <a:lumOff val="25000"/>
                  </a:schemeClr>
                </a:solidFill>
                <a:latin typeface="+mj-lt"/>
                <a:ea typeface="+mj-ea"/>
                <a:cs typeface="+mj-cs"/>
              </a:defRPr>
            </a:lvl1pPr>
          </a:lstStyle>
          <a:p>
            <a:r>
              <a:rPr lang="en-US" dirty="0" smtClean="0">
                <a:latin typeface="Gill Sans MT" charset="0"/>
                <a:ea typeface="ＭＳ Ｐゴシック" charset="0"/>
                <a:cs typeface="ＭＳ Ｐゴシック" charset="0"/>
              </a:rPr>
              <a:t>Political Infrastructures</a:t>
            </a:r>
            <a:endParaRPr lang="en-US" dirty="0">
              <a:latin typeface="Gill Sans MT" charset="0"/>
              <a:ea typeface="ＭＳ Ｐゴシック" charset="0"/>
              <a:cs typeface="ＭＳ Ｐゴシック" charset="0"/>
            </a:endParaRPr>
          </a:p>
        </p:txBody>
      </p:sp>
      <p:pic>
        <p:nvPicPr>
          <p:cNvPr id="9" name="Content Placeholder 4" descr="Kibera2.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960314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Questions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37579638"/>
              </p:ext>
            </p:extLst>
          </p:nvPr>
        </p:nvGraphicFramePr>
        <p:xfrm>
          <a:off x="900112" y="2133601"/>
          <a:ext cx="7345363"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59770" y="2893021"/>
            <a:ext cx="2343485" cy="738664"/>
          </a:xfrm>
          <a:prstGeom prst="rect">
            <a:avLst/>
          </a:prstGeom>
          <a:noFill/>
        </p:spPr>
        <p:txBody>
          <a:bodyPr wrap="none" rtlCol="0">
            <a:spAutoFit/>
          </a:bodyPr>
          <a:lstStyle/>
          <a:p>
            <a:r>
              <a:rPr lang="en-US" sz="1400" dirty="0" smtClean="0">
                <a:solidFill>
                  <a:schemeClr val="accent2"/>
                </a:solidFill>
              </a:rPr>
              <a:t>Understanding the subtleties</a:t>
            </a:r>
          </a:p>
          <a:p>
            <a:r>
              <a:rPr lang="en-US" sz="1400" dirty="0" smtClean="0">
                <a:solidFill>
                  <a:schemeClr val="accent2"/>
                </a:solidFill>
              </a:rPr>
              <a:t>of Supply and </a:t>
            </a:r>
          </a:p>
          <a:p>
            <a:r>
              <a:rPr lang="en-US" sz="1400" dirty="0" smtClean="0">
                <a:solidFill>
                  <a:schemeClr val="accent2"/>
                </a:solidFill>
              </a:rPr>
              <a:t>Demand Dynamics</a:t>
            </a:r>
            <a:endParaRPr lang="en-US" sz="1400" dirty="0">
              <a:solidFill>
                <a:schemeClr val="accent2"/>
              </a:solidFill>
            </a:endParaRPr>
          </a:p>
        </p:txBody>
      </p:sp>
      <p:sp>
        <p:nvSpPr>
          <p:cNvPr id="6" name="TextBox 5"/>
          <p:cNvSpPr txBox="1"/>
          <p:nvPr/>
        </p:nvSpPr>
        <p:spPr>
          <a:xfrm>
            <a:off x="1043090" y="5420772"/>
            <a:ext cx="1752102" cy="523220"/>
          </a:xfrm>
          <a:prstGeom prst="rect">
            <a:avLst/>
          </a:prstGeom>
          <a:noFill/>
        </p:spPr>
        <p:txBody>
          <a:bodyPr wrap="none" rtlCol="0">
            <a:spAutoFit/>
          </a:bodyPr>
          <a:lstStyle/>
          <a:p>
            <a:r>
              <a:rPr lang="en-US" sz="1400" dirty="0" smtClean="0">
                <a:solidFill>
                  <a:schemeClr val="accent2"/>
                </a:solidFill>
              </a:rPr>
              <a:t>The Space Economy</a:t>
            </a:r>
          </a:p>
          <a:p>
            <a:r>
              <a:rPr lang="en-US" sz="1400" dirty="0" smtClean="0">
                <a:solidFill>
                  <a:schemeClr val="accent2"/>
                </a:solidFill>
              </a:rPr>
              <a:t>of Infrastructure</a:t>
            </a:r>
            <a:endParaRPr lang="en-US" sz="1400" dirty="0">
              <a:solidFill>
                <a:schemeClr val="accent2"/>
              </a:solidFill>
            </a:endParaRPr>
          </a:p>
        </p:txBody>
      </p:sp>
      <p:sp>
        <p:nvSpPr>
          <p:cNvPr id="8" name="TextBox 7"/>
          <p:cNvSpPr txBox="1"/>
          <p:nvPr/>
        </p:nvSpPr>
        <p:spPr>
          <a:xfrm>
            <a:off x="6387227" y="4595997"/>
            <a:ext cx="2520479" cy="738664"/>
          </a:xfrm>
          <a:prstGeom prst="rect">
            <a:avLst/>
          </a:prstGeom>
          <a:noFill/>
        </p:spPr>
        <p:txBody>
          <a:bodyPr wrap="none" rtlCol="0">
            <a:spAutoFit/>
          </a:bodyPr>
          <a:lstStyle/>
          <a:p>
            <a:r>
              <a:rPr lang="en-US" sz="1400" dirty="0" smtClean="0">
                <a:solidFill>
                  <a:schemeClr val="accent2"/>
                </a:solidFill>
              </a:rPr>
              <a:t>Conventional Supply Logic </a:t>
            </a:r>
          </a:p>
          <a:p>
            <a:r>
              <a:rPr lang="en-US" sz="1400" dirty="0" smtClean="0">
                <a:solidFill>
                  <a:schemeClr val="accent2"/>
                </a:solidFill>
              </a:rPr>
              <a:t>Increasingly challenged; shifts </a:t>
            </a:r>
          </a:p>
          <a:p>
            <a:r>
              <a:rPr lang="en-US" sz="1400" dirty="0" smtClean="0">
                <a:solidFill>
                  <a:schemeClr val="accent2"/>
                </a:solidFill>
              </a:rPr>
              <a:t>to more demand oriented logic</a:t>
            </a:r>
            <a:endParaRPr lang="en-US" sz="1400" dirty="0">
              <a:solidFill>
                <a:schemeClr val="accent2"/>
              </a:solidFill>
            </a:endParaRPr>
          </a:p>
        </p:txBody>
      </p:sp>
      <p:sp>
        <p:nvSpPr>
          <p:cNvPr id="9" name="TextBox 8"/>
          <p:cNvSpPr txBox="1"/>
          <p:nvPr/>
        </p:nvSpPr>
        <p:spPr>
          <a:xfrm>
            <a:off x="6407472" y="3307031"/>
            <a:ext cx="1928733" cy="738664"/>
          </a:xfrm>
          <a:prstGeom prst="rect">
            <a:avLst/>
          </a:prstGeom>
          <a:noFill/>
        </p:spPr>
        <p:txBody>
          <a:bodyPr wrap="none" rtlCol="0">
            <a:spAutoFit/>
          </a:bodyPr>
          <a:lstStyle/>
          <a:p>
            <a:r>
              <a:rPr lang="en-US" sz="1400" dirty="0" smtClean="0">
                <a:solidFill>
                  <a:schemeClr val="accent2"/>
                </a:solidFill>
              </a:rPr>
              <a:t>Planning processes not </a:t>
            </a:r>
          </a:p>
          <a:p>
            <a:r>
              <a:rPr lang="en-US" sz="1400" dirty="0" smtClean="0">
                <a:solidFill>
                  <a:schemeClr val="accent2"/>
                </a:solidFill>
              </a:rPr>
              <a:t>sufficiently inclusive of </a:t>
            </a:r>
          </a:p>
          <a:p>
            <a:r>
              <a:rPr lang="en-US" sz="1400" dirty="0" smtClean="0">
                <a:solidFill>
                  <a:schemeClr val="accent2"/>
                </a:solidFill>
              </a:rPr>
              <a:t>all relevant actors</a:t>
            </a:r>
            <a:endParaRPr lang="en-US" sz="1400" dirty="0">
              <a:solidFill>
                <a:schemeClr val="accent2"/>
              </a:solidFill>
            </a:endParaRPr>
          </a:p>
        </p:txBody>
      </p:sp>
      <p:sp>
        <p:nvSpPr>
          <p:cNvPr id="10" name="TextBox 9"/>
          <p:cNvSpPr txBox="1"/>
          <p:nvPr/>
        </p:nvSpPr>
        <p:spPr>
          <a:xfrm>
            <a:off x="5797669" y="2133601"/>
            <a:ext cx="2690811" cy="307777"/>
          </a:xfrm>
          <a:prstGeom prst="rect">
            <a:avLst/>
          </a:prstGeom>
          <a:noFill/>
        </p:spPr>
        <p:txBody>
          <a:bodyPr wrap="none" rtlCol="0">
            <a:spAutoFit/>
          </a:bodyPr>
          <a:lstStyle/>
          <a:p>
            <a:r>
              <a:rPr lang="en-US" sz="1400" dirty="0" smtClean="0">
                <a:solidFill>
                  <a:schemeClr val="accent2"/>
                </a:solidFill>
              </a:rPr>
              <a:t>Limited understanding of drivers</a:t>
            </a:r>
            <a:endParaRPr lang="en-US" sz="1400" dirty="0">
              <a:solidFill>
                <a:schemeClr val="accent2"/>
              </a:solidFill>
            </a:endParaRPr>
          </a:p>
        </p:txBody>
      </p:sp>
    </p:spTree>
    <p:extLst>
      <p:ext uri="{BB962C8B-B14F-4D97-AF65-F5344CB8AC3E}">
        <p14:creationId xmlns:p14="http://schemas.microsoft.com/office/powerpoint/2010/main" val="33696562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14519345"/>
              </p:ext>
            </p:extLst>
          </p:nvPr>
        </p:nvGraphicFramePr>
        <p:xfrm>
          <a:off x="900112" y="2133601"/>
          <a:ext cx="7345363" cy="393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175825" y="2493105"/>
            <a:ext cx="2082621" cy="307777"/>
          </a:xfrm>
          <a:prstGeom prst="rect">
            <a:avLst/>
          </a:prstGeom>
          <a:noFill/>
        </p:spPr>
        <p:txBody>
          <a:bodyPr wrap="none" rtlCol="0">
            <a:spAutoFit/>
          </a:bodyPr>
          <a:lstStyle/>
          <a:p>
            <a:r>
              <a:rPr lang="en-US" sz="1400" dirty="0">
                <a:solidFill>
                  <a:srgbClr val="800000"/>
                </a:solidFill>
                <a:latin typeface="Helvetica"/>
                <a:cs typeface="Helvetica"/>
              </a:rPr>
              <a:t>I</a:t>
            </a:r>
            <a:r>
              <a:rPr lang="en-US" sz="1400" dirty="0" smtClean="0">
                <a:solidFill>
                  <a:srgbClr val="800000"/>
                </a:solidFill>
                <a:latin typeface="Helvetica"/>
                <a:cs typeface="Helvetica"/>
              </a:rPr>
              <a:t>. Infrastructure in Africa</a:t>
            </a:r>
            <a:endParaRPr lang="en-US" sz="1400" dirty="0">
              <a:solidFill>
                <a:srgbClr val="800000"/>
              </a:solidFill>
              <a:latin typeface="Helvetica"/>
              <a:cs typeface="Helvetica"/>
            </a:endParaRPr>
          </a:p>
        </p:txBody>
      </p:sp>
      <p:sp>
        <p:nvSpPr>
          <p:cNvPr id="9" name="TextBox 8"/>
          <p:cNvSpPr txBox="1"/>
          <p:nvPr/>
        </p:nvSpPr>
        <p:spPr>
          <a:xfrm>
            <a:off x="5140755" y="5911632"/>
            <a:ext cx="2050599" cy="307777"/>
          </a:xfrm>
          <a:prstGeom prst="rect">
            <a:avLst/>
          </a:prstGeom>
          <a:noFill/>
        </p:spPr>
        <p:txBody>
          <a:bodyPr wrap="none" rtlCol="0">
            <a:spAutoFit/>
          </a:bodyPr>
          <a:lstStyle/>
          <a:p>
            <a:r>
              <a:rPr lang="en-US" sz="1400" dirty="0" smtClean="0">
                <a:solidFill>
                  <a:srgbClr val="800000"/>
                </a:solidFill>
                <a:latin typeface="Helvetica"/>
                <a:cs typeface="Helvetica"/>
              </a:rPr>
              <a:t>II. Splintering Urbanism</a:t>
            </a:r>
            <a:endParaRPr lang="en-US" sz="1400" dirty="0">
              <a:solidFill>
                <a:srgbClr val="800000"/>
              </a:solidFill>
              <a:latin typeface="Helvetica"/>
              <a:cs typeface="Helvetica"/>
            </a:endParaRPr>
          </a:p>
        </p:txBody>
      </p:sp>
      <p:sp>
        <p:nvSpPr>
          <p:cNvPr id="10" name="TextBox 9"/>
          <p:cNvSpPr txBox="1"/>
          <p:nvPr/>
        </p:nvSpPr>
        <p:spPr>
          <a:xfrm>
            <a:off x="900114" y="5436528"/>
            <a:ext cx="2409630" cy="523220"/>
          </a:xfrm>
          <a:prstGeom prst="rect">
            <a:avLst/>
          </a:prstGeom>
          <a:noFill/>
        </p:spPr>
        <p:txBody>
          <a:bodyPr wrap="square" rtlCol="0">
            <a:spAutoFit/>
          </a:bodyPr>
          <a:lstStyle/>
          <a:p>
            <a:r>
              <a:rPr lang="en-US" sz="1400" dirty="0" smtClean="0">
                <a:solidFill>
                  <a:srgbClr val="800000"/>
                </a:solidFill>
                <a:latin typeface="Helvetica"/>
                <a:cs typeface="Helvetica"/>
              </a:rPr>
              <a:t>IV. Actors and Agency in Infrastructure Delivery</a:t>
            </a:r>
            <a:endParaRPr lang="en-US" sz="1400" dirty="0">
              <a:solidFill>
                <a:srgbClr val="800000"/>
              </a:solidFill>
              <a:latin typeface="Helvetica"/>
              <a:cs typeface="Helvetica"/>
            </a:endParaRPr>
          </a:p>
        </p:txBody>
      </p:sp>
      <p:sp>
        <p:nvSpPr>
          <p:cNvPr id="11" name="TextBox 10"/>
          <p:cNvSpPr txBox="1"/>
          <p:nvPr/>
        </p:nvSpPr>
        <p:spPr>
          <a:xfrm>
            <a:off x="6166055" y="4836363"/>
            <a:ext cx="2104520" cy="523220"/>
          </a:xfrm>
          <a:prstGeom prst="rect">
            <a:avLst/>
          </a:prstGeom>
          <a:noFill/>
        </p:spPr>
        <p:txBody>
          <a:bodyPr wrap="square" rtlCol="0">
            <a:spAutoFit/>
          </a:bodyPr>
          <a:lstStyle/>
          <a:p>
            <a:r>
              <a:rPr lang="en-US" sz="1400" dirty="0" smtClean="0">
                <a:solidFill>
                  <a:srgbClr val="800000"/>
                </a:solidFill>
                <a:latin typeface="Helvetica"/>
                <a:cs typeface="Helvetica"/>
              </a:rPr>
              <a:t>V. </a:t>
            </a:r>
            <a:r>
              <a:rPr lang="en-US" sz="1400" dirty="0">
                <a:solidFill>
                  <a:srgbClr val="800000"/>
                </a:solidFill>
                <a:latin typeface="Helvetica"/>
                <a:cs typeface="Helvetica"/>
              </a:rPr>
              <a:t>R</a:t>
            </a:r>
            <a:r>
              <a:rPr lang="en-US" sz="1400" dirty="0" smtClean="0">
                <a:solidFill>
                  <a:srgbClr val="800000"/>
                </a:solidFill>
                <a:latin typeface="Helvetica"/>
                <a:cs typeface="Helvetica"/>
              </a:rPr>
              <a:t>e-conceptualizing</a:t>
            </a:r>
            <a:endParaRPr lang="en-US" sz="1400" dirty="0">
              <a:solidFill>
                <a:srgbClr val="800000"/>
              </a:solidFill>
              <a:latin typeface="Helvetica"/>
              <a:cs typeface="Helvetica"/>
            </a:endParaRPr>
          </a:p>
          <a:p>
            <a:r>
              <a:rPr lang="en-US" sz="1400" dirty="0" smtClean="0">
                <a:solidFill>
                  <a:srgbClr val="800000"/>
                </a:solidFill>
                <a:latin typeface="Helvetica"/>
                <a:cs typeface="Helvetica"/>
              </a:rPr>
              <a:t>infrastructure</a:t>
            </a:r>
            <a:endParaRPr lang="en-US" sz="1400" dirty="0">
              <a:solidFill>
                <a:srgbClr val="800000"/>
              </a:solidFill>
              <a:latin typeface="Helvetica"/>
              <a:cs typeface="Helvetica"/>
            </a:endParaRPr>
          </a:p>
        </p:txBody>
      </p:sp>
      <p:sp>
        <p:nvSpPr>
          <p:cNvPr id="12" name="TextBox 11"/>
          <p:cNvSpPr txBox="1"/>
          <p:nvPr/>
        </p:nvSpPr>
        <p:spPr>
          <a:xfrm>
            <a:off x="6166055" y="2450243"/>
            <a:ext cx="2409630" cy="523220"/>
          </a:xfrm>
          <a:prstGeom prst="rect">
            <a:avLst/>
          </a:prstGeom>
          <a:noFill/>
        </p:spPr>
        <p:txBody>
          <a:bodyPr wrap="square" rtlCol="0">
            <a:spAutoFit/>
          </a:bodyPr>
          <a:lstStyle/>
          <a:p>
            <a:r>
              <a:rPr lang="en-US" sz="1400" dirty="0" smtClean="0">
                <a:solidFill>
                  <a:srgbClr val="800000"/>
                </a:solidFill>
                <a:latin typeface="Helvetica"/>
                <a:cs typeface="Helvetica"/>
              </a:rPr>
              <a:t>III. Spatial Planning and Infrastructure</a:t>
            </a:r>
            <a:endParaRPr lang="en-US" sz="1400" dirty="0">
              <a:solidFill>
                <a:srgbClr val="800000"/>
              </a:solidFill>
              <a:latin typeface="Helvetica"/>
              <a:cs typeface="Helvetica"/>
            </a:endParaRPr>
          </a:p>
        </p:txBody>
      </p:sp>
    </p:spTree>
    <p:extLst>
      <p:ext uri="{BB962C8B-B14F-4D97-AF65-F5344CB8AC3E}">
        <p14:creationId xmlns:p14="http://schemas.microsoft.com/office/powerpoint/2010/main" val="30574376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Helvetica"/>
                <a:cs typeface="Helvetica"/>
              </a:rPr>
              <a:t>I. Infrastructure </a:t>
            </a:r>
            <a:r>
              <a:rPr lang="en-US" dirty="0">
                <a:solidFill>
                  <a:srgbClr val="800000"/>
                </a:solidFill>
                <a:latin typeface="Helvetica"/>
                <a:cs typeface="Helvetica"/>
              </a:rPr>
              <a:t>in </a:t>
            </a:r>
            <a:r>
              <a:rPr lang="en-US" dirty="0" smtClean="0">
                <a:solidFill>
                  <a:srgbClr val="800000"/>
                </a:solidFill>
                <a:latin typeface="Helvetica"/>
                <a:cs typeface="Helvetica"/>
              </a:rPr>
              <a:t>Africa</a:t>
            </a:r>
            <a:endParaRPr lang="en-US" dirty="0"/>
          </a:p>
        </p:txBody>
      </p:sp>
      <p:pic>
        <p:nvPicPr>
          <p:cNvPr id="5" name="Content Placeholder 4" descr="IMG_2768_2.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a:xfrm>
            <a:off x="530225" y="2147888"/>
            <a:ext cx="3008313" cy="4067641"/>
          </a:xfrm>
        </p:spPr>
        <p:txBody>
          <a:bodyPr>
            <a:normAutofit fontScale="70000" lnSpcReduction="20000"/>
          </a:bodyPr>
          <a:lstStyle/>
          <a:p>
            <a:pPr marL="285750" indent="-285750">
              <a:buFont typeface="Arial"/>
              <a:buChar char="•"/>
            </a:pPr>
            <a:r>
              <a:rPr lang="en-US" dirty="0" smtClean="0"/>
              <a:t>Declining provision – service levels for piped water and sanitation lower than in 1990s</a:t>
            </a:r>
          </a:p>
          <a:p>
            <a:pPr marL="285750" indent="-285750">
              <a:buFont typeface="Arial"/>
              <a:buChar char="•"/>
            </a:pPr>
            <a:r>
              <a:rPr lang="en-US" dirty="0" smtClean="0"/>
              <a:t>A drop in public sector spending; investment levels 40 – 50% of what they were 10 – 15 years ago</a:t>
            </a:r>
          </a:p>
          <a:p>
            <a:r>
              <a:rPr lang="en-US" dirty="0" smtClean="0"/>
              <a:t>(</a:t>
            </a:r>
            <a:r>
              <a:rPr lang="en-US" dirty="0" err="1" smtClean="0"/>
              <a:t>Estache</a:t>
            </a:r>
            <a:r>
              <a:rPr lang="en-US" dirty="0" smtClean="0"/>
              <a:t>, 2004)</a:t>
            </a:r>
          </a:p>
          <a:p>
            <a:pPr marL="285750" indent="-285750">
              <a:buFont typeface="Arial"/>
              <a:buChar char="•"/>
            </a:pPr>
            <a:r>
              <a:rPr lang="en-US" dirty="0" smtClean="0"/>
              <a:t>Supply not keeping up with demand, due to</a:t>
            </a:r>
          </a:p>
          <a:p>
            <a:pPr marL="742950" lvl="1" indent="-285750">
              <a:buFont typeface="Arial"/>
              <a:buChar char="•"/>
            </a:pPr>
            <a:r>
              <a:rPr lang="en-US" dirty="0" smtClean="0"/>
              <a:t>High growth in urban areas (3.6% p.a.)</a:t>
            </a:r>
          </a:p>
          <a:p>
            <a:pPr marL="742950" lvl="1" indent="-285750">
              <a:buFont typeface="Arial"/>
              <a:buChar char="•"/>
            </a:pPr>
            <a:r>
              <a:rPr lang="en-US" dirty="0" smtClean="0"/>
              <a:t>Decreasing household size</a:t>
            </a:r>
          </a:p>
          <a:p>
            <a:pPr marL="742950" lvl="1" indent="-285750">
              <a:buFont typeface="Arial"/>
              <a:buChar char="•"/>
            </a:pPr>
            <a:r>
              <a:rPr lang="en-US" dirty="0" smtClean="0"/>
              <a:t>Cost restrictions to access</a:t>
            </a:r>
          </a:p>
          <a:p>
            <a:pPr lvl="1"/>
            <a:r>
              <a:rPr lang="en-US" dirty="0" smtClean="0"/>
              <a:t>(Banerjee et al, 2008)</a:t>
            </a:r>
          </a:p>
          <a:p>
            <a:pPr marL="285750" indent="-285750">
              <a:buFont typeface="Arial"/>
              <a:buChar char="•"/>
            </a:pPr>
            <a:r>
              <a:rPr lang="en-US" dirty="0" smtClean="0"/>
              <a:t>Most underserviced region – more than other developing regions such as Latin America and South Asia</a:t>
            </a:r>
          </a:p>
          <a:p>
            <a:pPr marL="285750" indent="-285750">
              <a:buFont typeface="Arial"/>
              <a:buChar char="•"/>
            </a:pPr>
            <a:r>
              <a:rPr lang="en-US" dirty="0" smtClean="0"/>
              <a:t>Paved roads, landlines and power are the lagging sectors</a:t>
            </a:r>
          </a:p>
          <a:p>
            <a:pPr marL="285750" indent="-285750">
              <a:buFont typeface="Arial"/>
              <a:buChar char="•"/>
            </a:pPr>
            <a:r>
              <a:rPr lang="en-US" dirty="0" smtClean="0"/>
              <a:t>Telecommunications the exception – leapfrog phenomenon</a:t>
            </a:r>
          </a:p>
          <a:p>
            <a:pPr marL="285750" indent="-285750">
              <a:buFont typeface="Arial"/>
              <a:buChar char="•"/>
            </a:pPr>
            <a:endParaRPr lang="en-US" dirty="0" smtClean="0"/>
          </a:p>
          <a:p>
            <a:pPr marL="285750" indent="-285750">
              <a:buFont typeface="Arial"/>
              <a:buChar char="•"/>
            </a:pPr>
            <a:endParaRPr lang="en-US" dirty="0" smtClean="0"/>
          </a:p>
        </p:txBody>
      </p:sp>
    </p:spTree>
    <p:extLst>
      <p:ext uri="{BB962C8B-B14F-4D97-AF65-F5344CB8AC3E}">
        <p14:creationId xmlns:p14="http://schemas.microsoft.com/office/powerpoint/2010/main" val="15959969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Spatial Dimensions</a:t>
            </a:r>
            <a:endParaRPr lang="en-US" dirty="0"/>
          </a:p>
        </p:txBody>
      </p:sp>
      <p:pic>
        <p:nvPicPr>
          <p:cNvPr id="5" name="Content Placeholder 4" descr="the other side of Moi Avenue.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328319" y="626312"/>
            <a:ext cx="4114800" cy="5465763"/>
          </a:xfrm>
        </p:spPr>
      </p:pic>
      <p:sp>
        <p:nvSpPr>
          <p:cNvPr id="4" name="Text Placeholder 3"/>
          <p:cNvSpPr>
            <a:spLocks noGrp="1"/>
          </p:cNvSpPr>
          <p:nvPr>
            <p:ph type="body" sz="half" idx="2"/>
          </p:nvPr>
        </p:nvSpPr>
        <p:spPr>
          <a:xfrm>
            <a:off x="530225" y="2672323"/>
            <a:ext cx="3008313" cy="3692618"/>
          </a:xfrm>
        </p:spPr>
        <p:txBody>
          <a:bodyPr>
            <a:normAutofit fontScale="62500" lnSpcReduction="20000"/>
          </a:bodyPr>
          <a:lstStyle/>
          <a:p>
            <a:pPr marL="285750" indent="-285750">
              <a:buFont typeface="Arial"/>
              <a:buChar char="•"/>
            </a:pPr>
            <a:r>
              <a:rPr lang="en-US" dirty="0" smtClean="0"/>
              <a:t>Difficult regional geographies: landlocked countries, topography, uneasy politics which makes regional cooperation difficult</a:t>
            </a:r>
          </a:p>
          <a:p>
            <a:pPr marL="285750" indent="-285750">
              <a:buFont typeface="Arial"/>
              <a:buChar char="•"/>
            </a:pPr>
            <a:r>
              <a:rPr lang="en-US" dirty="0" smtClean="0"/>
              <a:t>Difficult economic geographies</a:t>
            </a:r>
          </a:p>
          <a:p>
            <a:pPr marL="285750" indent="-285750">
              <a:buFont typeface="Arial"/>
              <a:buChar char="•"/>
            </a:pPr>
            <a:r>
              <a:rPr lang="en-US" dirty="0" smtClean="0"/>
              <a:t>Road transport used to move 90% of freight and passengers; feeder road system grossly insufficient</a:t>
            </a:r>
          </a:p>
          <a:p>
            <a:r>
              <a:rPr lang="en-US" dirty="0" smtClean="0"/>
              <a:t>(</a:t>
            </a:r>
            <a:r>
              <a:rPr lang="en-US" dirty="0" err="1" smtClean="0"/>
              <a:t>Cilliers</a:t>
            </a:r>
            <a:r>
              <a:rPr lang="en-US" dirty="0" smtClean="0"/>
              <a:t> et al, 2011)</a:t>
            </a:r>
          </a:p>
          <a:p>
            <a:pPr marL="285750" indent="-285750">
              <a:buFont typeface="Arial"/>
              <a:buChar char="•"/>
            </a:pPr>
            <a:r>
              <a:rPr lang="en-US" dirty="0" smtClean="0"/>
              <a:t>70 – 90 % urban pop in proximity to piped water and electricity but coverage rates between 20 – 40 % less than that </a:t>
            </a:r>
          </a:p>
          <a:p>
            <a:pPr marL="285750" indent="-285750">
              <a:buFont typeface="Arial"/>
              <a:buChar char="•"/>
            </a:pPr>
            <a:r>
              <a:rPr lang="en-US" dirty="0" smtClean="0"/>
              <a:t>20% of urbanites live more than 1 km from their water source</a:t>
            </a:r>
          </a:p>
          <a:p>
            <a:r>
              <a:rPr lang="en-US" dirty="0" smtClean="0"/>
              <a:t>(Banerjee et al, 2008)</a:t>
            </a:r>
          </a:p>
          <a:p>
            <a:pPr marL="285750" indent="-285750">
              <a:buFont typeface="Arial"/>
              <a:buChar char="•"/>
            </a:pPr>
            <a:r>
              <a:rPr lang="en-US" dirty="0" smtClean="0"/>
              <a:t>Infrastructure and economic growth: the locational logic of firms is determined through economies of scale and transportation infrastructure </a:t>
            </a:r>
          </a:p>
          <a:p>
            <a:r>
              <a:rPr lang="en-US" dirty="0" smtClean="0"/>
              <a:t>(</a:t>
            </a:r>
            <a:r>
              <a:rPr lang="en-US" dirty="0" err="1" smtClean="0"/>
              <a:t>Estache</a:t>
            </a:r>
            <a:r>
              <a:rPr lang="en-US" dirty="0" smtClean="0"/>
              <a:t>, 2004)</a:t>
            </a:r>
            <a:endParaRPr lang="en-US" dirty="0"/>
          </a:p>
        </p:txBody>
      </p:sp>
      <p:sp>
        <p:nvSpPr>
          <p:cNvPr id="6" name="Title 1"/>
          <p:cNvSpPr>
            <a:spLocks noGrp="1"/>
          </p:cNvSpPr>
          <p:nvPr>
            <p:ph type="title"/>
          </p:nvPr>
        </p:nvSpPr>
        <p:spPr>
          <a:xfrm>
            <a:off x="530225" y="436626"/>
            <a:ext cx="3008313" cy="914400"/>
          </a:xfrm>
        </p:spPr>
        <p:txBody>
          <a:bodyPr>
            <a:normAutofit fontScale="90000"/>
          </a:bodyPr>
          <a:lstStyle/>
          <a:p>
            <a:r>
              <a:rPr lang="en-US" dirty="0" smtClean="0">
                <a:solidFill>
                  <a:schemeClr val="bg1">
                    <a:lumMod val="85000"/>
                  </a:schemeClr>
                </a:solidFill>
                <a:latin typeface="Helvetica"/>
                <a:cs typeface="Helvetica"/>
              </a:rPr>
              <a:t>I. Infrastructure </a:t>
            </a:r>
            <a:r>
              <a:rPr lang="en-US" dirty="0">
                <a:solidFill>
                  <a:schemeClr val="bg1">
                    <a:lumMod val="85000"/>
                  </a:schemeClr>
                </a:solidFill>
                <a:latin typeface="Helvetica"/>
                <a:cs typeface="Helvetica"/>
              </a:rPr>
              <a:t>in </a:t>
            </a:r>
            <a:r>
              <a:rPr lang="en-US" dirty="0" smtClean="0">
                <a:solidFill>
                  <a:schemeClr val="bg1">
                    <a:lumMod val="85000"/>
                  </a:schemeClr>
                </a:solidFill>
                <a:latin typeface="Helvetica"/>
                <a:cs typeface="Helvetica"/>
              </a:rPr>
              <a:t>Africa</a:t>
            </a:r>
            <a:endParaRPr lang="en-US" dirty="0">
              <a:solidFill>
                <a:schemeClr val="bg1">
                  <a:lumMod val="85000"/>
                </a:schemeClr>
              </a:solidFill>
            </a:endParaRPr>
          </a:p>
        </p:txBody>
      </p:sp>
    </p:spTree>
    <p:extLst>
      <p:ext uri="{BB962C8B-B14F-4D97-AF65-F5344CB8AC3E}">
        <p14:creationId xmlns:p14="http://schemas.microsoft.com/office/powerpoint/2010/main" val="35910974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Helvetica"/>
                <a:cs typeface="Helvetica"/>
              </a:rPr>
              <a:t>II. </a:t>
            </a:r>
            <a:r>
              <a:rPr lang="en-US" dirty="0" smtClean="0">
                <a:solidFill>
                  <a:srgbClr val="800000"/>
                </a:solidFill>
                <a:latin typeface="Helvetica"/>
                <a:cs typeface="Helvetica"/>
              </a:rPr>
              <a:t>Splintering Urbanism</a:t>
            </a:r>
            <a:endParaRPr lang="en-US" dirty="0"/>
          </a:p>
        </p:txBody>
      </p:sp>
      <p:pic>
        <p:nvPicPr>
          <p:cNvPr id="5" name="Content Placeholder 4" descr="Layout.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pPr marL="285750" indent="-285750">
              <a:buFont typeface="Arial"/>
              <a:buChar char="•"/>
            </a:pPr>
            <a:r>
              <a:rPr lang="en-US" dirty="0" smtClean="0"/>
              <a:t>Planning and the Modern Infrastructural Ideal</a:t>
            </a:r>
          </a:p>
          <a:p>
            <a:pPr marL="285750" indent="-285750">
              <a:buFont typeface="Arial"/>
              <a:buChar char="•"/>
            </a:pPr>
            <a:r>
              <a:rPr lang="en-US" dirty="0" smtClean="0"/>
              <a:t>Modern Urbanism as a socio-technical process</a:t>
            </a:r>
            <a:endParaRPr lang="en-US" dirty="0"/>
          </a:p>
          <a:p>
            <a:pPr marL="285750" indent="-285750">
              <a:buFont typeface="Arial"/>
              <a:buChar char="•"/>
            </a:pPr>
            <a:r>
              <a:rPr lang="en-US" dirty="0" smtClean="0"/>
              <a:t>Splintering Urbanism</a:t>
            </a:r>
          </a:p>
        </p:txBody>
      </p:sp>
    </p:spTree>
    <p:extLst>
      <p:ext uri="{BB962C8B-B14F-4D97-AF65-F5344CB8AC3E}">
        <p14:creationId xmlns:p14="http://schemas.microsoft.com/office/powerpoint/2010/main" val="23232534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424329"/>
            <a:ext cx="3008313" cy="914400"/>
          </a:xfrm>
        </p:spPr>
        <p:txBody>
          <a:bodyPr>
            <a:normAutofit fontScale="90000"/>
          </a:bodyPr>
          <a:lstStyle/>
          <a:p>
            <a:r>
              <a:rPr lang="en-US" dirty="0">
                <a:solidFill>
                  <a:srgbClr val="D9D9D9"/>
                </a:solidFill>
                <a:latin typeface="Helvetica"/>
                <a:cs typeface="Helvetica"/>
              </a:rPr>
              <a:t>II. </a:t>
            </a:r>
            <a:r>
              <a:rPr lang="en-US" dirty="0" smtClean="0">
                <a:solidFill>
                  <a:srgbClr val="D9D9D9"/>
                </a:solidFill>
                <a:latin typeface="Helvetica"/>
                <a:cs typeface="Helvetica"/>
              </a:rPr>
              <a:t>Splintering Urbanism</a:t>
            </a:r>
            <a:endParaRPr lang="en-US" dirty="0">
              <a:solidFill>
                <a:srgbClr val="D9D9D9"/>
              </a:solidFill>
            </a:endParaRPr>
          </a:p>
        </p:txBody>
      </p:sp>
      <p:sp>
        <p:nvSpPr>
          <p:cNvPr id="4" name="Text Placeholder 3"/>
          <p:cNvSpPr>
            <a:spLocks noGrp="1"/>
          </p:cNvSpPr>
          <p:nvPr>
            <p:ph type="body" sz="half" idx="2"/>
          </p:nvPr>
        </p:nvSpPr>
        <p:spPr>
          <a:xfrm>
            <a:off x="530225" y="3197413"/>
            <a:ext cx="3008313" cy="2877950"/>
          </a:xfrm>
        </p:spPr>
        <p:txBody>
          <a:bodyPr>
            <a:normAutofit/>
          </a:bodyPr>
          <a:lstStyle/>
          <a:p>
            <a:r>
              <a:rPr lang="ja-JP" altLang="en-US" sz="1400" dirty="0">
                <a:latin typeface="Gill Sans MT" charset="0"/>
                <a:ea typeface="ＭＳ Ｐゴシック" charset="0"/>
                <a:cs typeface="ＭＳ Ｐゴシック" charset="0"/>
              </a:rPr>
              <a:t>“</a:t>
            </a:r>
            <a:r>
              <a:rPr lang="en-US" sz="1400" dirty="0">
                <a:latin typeface="Gill Sans MT" charset="0"/>
                <a:ea typeface="ＭＳ Ｐゴシック" charset="0"/>
                <a:cs typeface="ＭＳ Ｐゴシック" charset="0"/>
              </a:rPr>
              <a:t>Infrastructural networks, now widely seen through organic metaphors as the very </a:t>
            </a:r>
            <a:r>
              <a:rPr lang="ja-JP" altLang="en-US" sz="1400" dirty="0">
                <a:latin typeface="Gill Sans MT" charset="0"/>
                <a:ea typeface="ＭＳ Ｐゴシック" charset="0"/>
                <a:cs typeface="ＭＳ Ｐゴシック" charset="0"/>
              </a:rPr>
              <a:t>‘</a:t>
            </a:r>
            <a:r>
              <a:rPr lang="en-US" sz="1400" dirty="0">
                <a:latin typeface="Gill Sans MT" charset="0"/>
                <a:ea typeface="ＭＳ Ｐゴシック" charset="0"/>
                <a:cs typeface="ＭＳ Ｐゴシック" charset="0"/>
              </a:rPr>
              <a:t>connective</a:t>
            </a:r>
            <a:r>
              <a:rPr lang="ja-JP" altLang="en-US" sz="1400" dirty="0">
                <a:latin typeface="Gill Sans MT" charset="0"/>
                <a:ea typeface="ＭＳ Ｐゴシック" charset="0"/>
                <a:cs typeface="ＭＳ Ｐゴシック" charset="0"/>
              </a:rPr>
              <a:t>’</a:t>
            </a:r>
            <a:r>
              <a:rPr lang="en-US" sz="1400" dirty="0">
                <a:latin typeface="Gill Sans MT" charset="0"/>
                <a:ea typeface="ＭＳ Ｐゴシック" charset="0"/>
                <a:cs typeface="ＭＳ Ｐゴシック" charset="0"/>
              </a:rPr>
              <a:t> tissue, </a:t>
            </a:r>
            <a:r>
              <a:rPr lang="ja-JP" altLang="en-US" sz="1400" dirty="0">
                <a:latin typeface="Gill Sans MT" charset="0"/>
                <a:ea typeface="ＭＳ Ｐゴシック" charset="0"/>
                <a:cs typeface="ＭＳ Ｐゴシック" charset="0"/>
              </a:rPr>
              <a:t>‘</a:t>
            </a:r>
            <a:r>
              <a:rPr lang="en-US" sz="1400" dirty="0">
                <a:latin typeface="Gill Sans MT" charset="0"/>
                <a:ea typeface="ＭＳ Ｐゴシック" charset="0"/>
                <a:cs typeface="ＭＳ Ｐゴシック" charset="0"/>
              </a:rPr>
              <a:t>nervous systems</a:t>
            </a:r>
            <a:r>
              <a:rPr lang="ja-JP" altLang="en-US" sz="1400" dirty="0">
                <a:latin typeface="Gill Sans MT" charset="0"/>
                <a:ea typeface="ＭＳ Ｐゴシック" charset="0"/>
                <a:cs typeface="ＭＳ Ｐゴシック" charset="0"/>
              </a:rPr>
              <a:t>’</a:t>
            </a:r>
            <a:r>
              <a:rPr lang="en-US" sz="1400" dirty="0">
                <a:latin typeface="Gill Sans MT" charset="0"/>
                <a:ea typeface="ＭＳ Ｐゴシック" charset="0"/>
                <a:cs typeface="ＭＳ Ｐゴシック" charset="0"/>
              </a:rPr>
              <a:t> or </a:t>
            </a:r>
            <a:r>
              <a:rPr lang="ja-JP" altLang="en-US" sz="1400" dirty="0">
                <a:latin typeface="Gill Sans MT" charset="0"/>
                <a:ea typeface="ＭＳ Ｐゴシック" charset="0"/>
                <a:cs typeface="ＭＳ Ｐゴシック" charset="0"/>
              </a:rPr>
              <a:t>‘</a:t>
            </a:r>
            <a:r>
              <a:rPr lang="en-US" sz="1400" dirty="0">
                <a:latin typeface="Gill Sans MT" charset="0"/>
                <a:ea typeface="ＭＳ Ｐゴシック" charset="0"/>
                <a:cs typeface="ＭＳ Ｐゴシック" charset="0"/>
              </a:rPr>
              <a:t>circulation systems</a:t>
            </a:r>
            <a:r>
              <a:rPr lang="ja-JP" altLang="en-US" sz="1400" dirty="0">
                <a:latin typeface="Gill Sans MT" charset="0"/>
                <a:ea typeface="ＭＳ Ｐゴシック" charset="0"/>
                <a:cs typeface="ＭＳ Ｐゴシック" charset="0"/>
              </a:rPr>
              <a:t>’</a:t>
            </a:r>
            <a:r>
              <a:rPr lang="en-US" sz="1400" dirty="0">
                <a:latin typeface="Gill Sans MT" charset="0"/>
                <a:ea typeface="ＭＳ Ｐゴシック" charset="0"/>
                <a:cs typeface="ＭＳ Ｐゴシック" charset="0"/>
              </a:rPr>
              <a:t> of the nation….</a:t>
            </a:r>
          </a:p>
          <a:p>
            <a:r>
              <a:rPr lang="en-US" sz="1400" dirty="0">
                <a:latin typeface="Gill Sans MT" charset="0"/>
                <a:ea typeface="ＭＳ Ｐゴシック" charset="0"/>
                <a:cs typeface="ＭＳ Ｐゴシック" charset="0"/>
              </a:rPr>
              <a:t>Became an essential focus of the power, legitimacy and territorial definition of the modern nation state</a:t>
            </a:r>
            <a:r>
              <a:rPr lang="ja-JP" altLang="en-US" sz="1400" dirty="0" smtClean="0">
                <a:latin typeface="Gill Sans MT" charset="0"/>
                <a:ea typeface="ＭＳ Ｐゴシック" charset="0"/>
                <a:cs typeface="ＭＳ Ｐゴシック" charset="0"/>
              </a:rPr>
              <a:t>”</a:t>
            </a:r>
            <a:endParaRPr lang="en-US" altLang="ja-JP" sz="1400" dirty="0" smtClean="0">
              <a:latin typeface="Gill Sans MT" charset="0"/>
              <a:ea typeface="ＭＳ Ｐゴシック" charset="0"/>
              <a:cs typeface="ＭＳ Ｐゴシック" charset="0"/>
            </a:endParaRPr>
          </a:p>
          <a:p>
            <a:r>
              <a:rPr lang="en-US" sz="1400" dirty="0" smtClean="0">
                <a:latin typeface="Gill Sans MT" charset="0"/>
                <a:ea typeface="ＭＳ Ｐゴシック" charset="0"/>
                <a:cs typeface="ＭＳ Ｐゴシック" charset="0"/>
              </a:rPr>
              <a:t>(Graham and Marvin, 2001: page no)  </a:t>
            </a:r>
            <a:endParaRPr lang="en-US" sz="1400" dirty="0">
              <a:latin typeface="Gill Sans MT" charset="0"/>
              <a:ea typeface="ＭＳ Ｐゴシック" charset="0"/>
              <a:cs typeface="ＭＳ Ｐゴシック" charset="0"/>
            </a:endParaRPr>
          </a:p>
          <a:p>
            <a:pPr marL="285750" indent="-285750">
              <a:buFont typeface="Arial"/>
              <a:buChar char="•"/>
            </a:pPr>
            <a:endParaRPr lang="en-US" sz="1400" dirty="0"/>
          </a:p>
        </p:txBody>
      </p:sp>
      <p:sp>
        <p:nvSpPr>
          <p:cNvPr id="7" name="Title 1"/>
          <p:cNvSpPr txBox="1">
            <a:spLocks/>
          </p:cNvSpPr>
          <p:nvPr/>
        </p:nvSpPr>
        <p:spPr>
          <a:xfrm>
            <a:off x="530225" y="1834123"/>
            <a:ext cx="2514600" cy="838200"/>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2800" b="0" kern="1200">
                <a:solidFill>
                  <a:schemeClr val="tx1">
                    <a:lumMod val="75000"/>
                    <a:lumOff val="25000"/>
                  </a:schemeClr>
                </a:solidFill>
                <a:latin typeface="+mj-lt"/>
                <a:ea typeface="+mj-ea"/>
                <a:cs typeface="+mj-cs"/>
              </a:defRPr>
            </a:lvl1pPr>
          </a:lstStyle>
          <a:p>
            <a:r>
              <a:rPr lang="en-US" smtClean="0">
                <a:latin typeface="Gill Sans MT" charset="0"/>
                <a:ea typeface="ＭＳ Ｐゴシック" charset="0"/>
                <a:cs typeface="ＭＳ Ｐゴシック" charset="0"/>
              </a:rPr>
              <a:t>The four pillars of the modern infrastructural ideal</a:t>
            </a:r>
            <a:endParaRPr lang="en-US" dirty="0">
              <a:latin typeface="Gill Sans MT" charset="0"/>
              <a:ea typeface="ＭＳ Ｐゴシック" charset="0"/>
              <a:cs typeface="ＭＳ Ｐゴシック" charset="0"/>
            </a:endParaRPr>
          </a:p>
        </p:txBody>
      </p:sp>
      <p:graphicFrame>
        <p:nvGraphicFramePr>
          <p:cNvPr id="8" name="Content Placeholder 7"/>
          <p:cNvGraphicFramePr>
            <a:graphicFrameLocks noGrp="1"/>
          </p:cNvGraphicFramePr>
          <p:nvPr>
            <p:ph idx="1"/>
          </p:nvPr>
        </p:nvGraphicFramePr>
        <p:xfrm>
          <a:off x="4329113" y="609600"/>
          <a:ext cx="4114800" cy="546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1233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424329"/>
            <a:ext cx="3008313" cy="914400"/>
          </a:xfrm>
        </p:spPr>
        <p:txBody>
          <a:bodyPr>
            <a:normAutofit fontScale="90000"/>
          </a:bodyPr>
          <a:lstStyle/>
          <a:p>
            <a:r>
              <a:rPr lang="en-US" dirty="0">
                <a:solidFill>
                  <a:srgbClr val="D9D9D9"/>
                </a:solidFill>
                <a:latin typeface="Helvetica"/>
                <a:cs typeface="Helvetica"/>
              </a:rPr>
              <a:t>II. </a:t>
            </a:r>
            <a:r>
              <a:rPr lang="en-US" dirty="0" smtClean="0">
                <a:solidFill>
                  <a:srgbClr val="D9D9D9"/>
                </a:solidFill>
                <a:latin typeface="Helvetica"/>
                <a:cs typeface="Helvetica"/>
              </a:rPr>
              <a:t>Splintering Urbanism</a:t>
            </a:r>
            <a:endParaRPr lang="en-US" dirty="0">
              <a:solidFill>
                <a:srgbClr val="D9D9D9"/>
              </a:solidFill>
            </a:endParaRPr>
          </a:p>
        </p:txBody>
      </p:sp>
      <p:sp>
        <p:nvSpPr>
          <p:cNvPr id="4" name="Text Placeholder 3"/>
          <p:cNvSpPr>
            <a:spLocks noGrp="1"/>
          </p:cNvSpPr>
          <p:nvPr>
            <p:ph type="body" sz="half" idx="2"/>
          </p:nvPr>
        </p:nvSpPr>
        <p:spPr>
          <a:xfrm>
            <a:off x="530225" y="2883647"/>
            <a:ext cx="3008313" cy="3191716"/>
          </a:xfrm>
        </p:spPr>
        <p:txBody>
          <a:bodyPr>
            <a:normAutofit/>
          </a:bodyPr>
          <a:lstStyle/>
          <a:p>
            <a:pPr marL="285750" indent="-285750">
              <a:buFont typeface="Arial"/>
              <a:buChar char="•"/>
            </a:pPr>
            <a:r>
              <a:rPr lang="en-US" sz="1400" dirty="0" err="1" smtClean="0"/>
              <a:t>Liberalisation</a:t>
            </a:r>
            <a:r>
              <a:rPr lang="en-US" sz="1400" dirty="0" smtClean="0"/>
              <a:t> and </a:t>
            </a:r>
            <a:r>
              <a:rPr lang="en-US" sz="1400" dirty="0" err="1" smtClean="0"/>
              <a:t>privatisation</a:t>
            </a:r>
            <a:endParaRPr lang="en-US" sz="1400" dirty="0" smtClean="0"/>
          </a:p>
          <a:p>
            <a:pPr marL="285750" indent="-285750">
              <a:buFont typeface="Arial"/>
              <a:buChar char="•"/>
            </a:pPr>
            <a:r>
              <a:rPr lang="en-US" sz="1400" dirty="0" smtClean="0"/>
              <a:t>The State is not delivering</a:t>
            </a:r>
          </a:p>
          <a:p>
            <a:pPr marL="285750" indent="-285750">
              <a:buFont typeface="Arial"/>
              <a:buChar char="•"/>
            </a:pPr>
            <a:r>
              <a:rPr lang="en-US" sz="1400" dirty="0" smtClean="0"/>
              <a:t>Infrastructure failure</a:t>
            </a:r>
          </a:p>
          <a:p>
            <a:pPr marL="285750" indent="-285750">
              <a:buFont typeface="Arial"/>
              <a:buChar char="•"/>
            </a:pPr>
            <a:r>
              <a:rPr lang="en-US" sz="1400" dirty="0" smtClean="0"/>
              <a:t>Resource constraints</a:t>
            </a:r>
          </a:p>
          <a:p>
            <a:pPr marL="285750" indent="-285750">
              <a:buFont typeface="Arial"/>
              <a:buChar char="•"/>
            </a:pPr>
            <a:r>
              <a:rPr lang="en-US" sz="1400" dirty="0" smtClean="0"/>
              <a:t>Engaging hybrid institutional forms</a:t>
            </a:r>
          </a:p>
          <a:p>
            <a:pPr marL="285750" indent="-285750">
              <a:buFont typeface="Arial"/>
              <a:buChar char="•"/>
            </a:pPr>
            <a:r>
              <a:rPr lang="en-US" sz="1400" dirty="0" smtClean="0"/>
              <a:t>Project-based implementation with little overall coordination </a:t>
            </a:r>
            <a:endParaRPr lang="en-US" sz="1400" dirty="0"/>
          </a:p>
        </p:txBody>
      </p:sp>
      <p:sp>
        <p:nvSpPr>
          <p:cNvPr id="7" name="Title 1"/>
          <p:cNvSpPr txBox="1">
            <a:spLocks/>
          </p:cNvSpPr>
          <p:nvPr/>
        </p:nvSpPr>
        <p:spPr>
          <a:xfrm>
            <a:off x="530225" y="1834123"/>
            <a:ext cx="2514600" cy="838200"/>
          </a:xfrm>
          <a:prstGeom prst="rect">
            <a:avLst/>
          </a:prstGeom>
        </p:spPr>
        <p:txBody>
          <a:bodyPr vert="horz" lIns="91440" tIns="45720" rIns="91440" bIns="45720" rtlCol="0" anchor="b">
            <a:normAutofit fontScale="92500" lnSpcReduction="10000"/>
          </a:bodyPr>
          <a:lstStyle>
            <a:lvl1pPr algn="l" defTabSz="914400" rtl="0" eaLnBrk="1" latinLnBrk="0" hangingPunct="1">
              <a:spcBef>
                <a:spcPct val="0"/>
              </a:spcBef>
              <a:buNone/>
              <a:defRPr sz="2800" b="0" kern="1200">
                <a:solidFill>
                  <a:schemeClr val="tx1">
                    <a:lumMod val="75000"/>
                    <a:lumOff val="25000"/>
                  </a:schemeClr>
                </a:solidFill>
                <a:latin typeface="+mj-lt"/>
                <a:ea typeface="+mj-ea"/>
                <a:cs typeface="+mj-cs"/>
              </a:defRPr>
            </a:lvl1pPr>
          </a:lstStyle>
          <a:p>
            <a:r>
              <a:rPr lang="en-US" dirty="0" smtClean="0">
                <a:latin typeface="Gill Sans MT" charset="0"/>
                <a:ea typeface="ＭＳ Ｐゴシック" charset="0"/>
                <a:cs typeface="ＭＳ Ｐゴシック" charset="0"/>
              </a:rPr>
              <a:t>The parameters have shifted</a:t>
            </a:r>
            <a:endParaRPr lang="en-US" dirty="0">
              <a:latin typeface="Gill Sans MT" charset="0"/>
              <a:ea typeface="ＭＳ Ｐゴシック" charset="0"/>
              <a:cs typeface="ＭＳ Ｐゴシック"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5392687"/>
              </p:ext>
            </p:extLst>
          </p:nvPr>
        </p:nvGraphicFramePr>
        <p:xfrm>
          <a:off x="4329113" y="609600"/>
          <a:ext cx="4114800" cy="546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1196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424329"/>
            <a:ext cx="3008313" cy="914400"/>
          </a:xfrm>
        </p:spPr>
        <p:txBody>
          <a:bodyPr>
            <a:normAutofit fontScale="90000"/>
          </a:bodyPr>
          <a:lstStyle/>
          <a:p>
            <a:r>
              <a:rPr lang="en-US" dirty="0">
                <a:solidFill>
                  <a:srgbClr val="D9D9D9"/>
                </a:solidFill>
                <a:latin typeface="Helvetica"/>
                <a:cs typeface="Helvetica"/>
              </a:rPr>
              <a:t>II. </a:t>
            </a:r>
            <a:r>
              <a:rPr lang="en-US" dirty="0" smtClean="0">
                <a:solidFill>
                  <a:srgbClr val="D9D9D9"/>
                </a:solidFill>
                <a:latin typeface="Helvetica"/>
                <a:cs typeface="Helvetica"/>
              </a:rPr>
              <a:t>Splintering Urbanism</a:t>
            </a:r>
            <a:endParaRPr lang="en-US" dirty="0">
              <a:solidFill>
                <a:srgbClr val="D9D9D9"/>
              </a:solidFill>
            </a:endParaRPr>
          </a:p>
        </p:txBody>
      </p:sp>
      <p:sp>
        <p:nvSpPr>
          <p:cNvPr id="4" name="Text Placeholder 3"/>
          <p:cNvSpPr>
            <a:spLocks noGrp="1"/>
          </p:cNvSpPr>
          <p:nvPr>
            <p:ph type="body" sz="half" idx="2"/>
          </p:nvPr>
        </p:nvSpPr>
        <p:spPr>
          <a:xfrm>
            <a:off x="530225" y="2883647"/>
            <a:ext cx="3008313" cy="3191716"/>
          </a:xfrm>
        </p:spPr>
        <p:txBody>
          <a:bodyPr>
            <a:normAutofit/>
          </a:bodyPr>
          <a:lstStyle/>
          <a:p>
            <a:pPr marL="285750" indent="-285750">
              <a:buFont typeface="Arial"/>
              <a:buChar char="•"/>
            </a:pPr>
            <a:r>
              <a:rPr lang="en-US" sz="1400" dirty="0" smtClean="0"/>
              <a:t>Post-</a:t>
            </a:r>
            <a:r>
              <a:rPr lang="en-US" sz="1400" dirty="0" err="1" smtClean="0"/>
              <a:t>fordism</a:t>
            </a:r>
            <a:endParaRPr lang="en-US" sz="1400" dirty="0" smtClean="0"/>
          </a:p>
          <a:p>
            <a:pPr marL="285750" indent="-285750">
              <a:buFont typeface="Arial"/>
              <a:buChar char="•"/>
            </a:pPr>
            <a:r>
              <a:rPr lang="en-US" sz="1400" dirty="0" smtClean="0"/>
              <a:t>The Network Society</a:t>
            </a:r>
          </a:p>
          <a:p>
            <a:pPr marL="285750" indent="-285750">
              <a:buFont typeface="Arial"/>
              <a:buChar char="•"/>
            </a:pPr>
            <a:r>
              <a:rPr lang="en-US" sz="1400" dirty="0" smtClean="0"/>
              <a:t>Investment patterns influenced by infrastructural packages that differ from the past</a:t>
            </a:r>
          </a:p>
          <a:p>
            <a:pPr marL="285750" indent="-285750">
              <a:buFont typeface="Arial"/>
              <a:buChar char="•"/>
            </a:pPr>
            <a:r>
              <a:rPr lang="en-US" sz="1400" dirty="0" smtClean="0"/>
              <a:t>Economic restructuring  </a:t>
            </a:r>
            <a:endParaRPr lang="en-US" sz="1400" dirty="0"/>
          </a:p>
        </p:txBody>
      </p:sp>
      <p:sp>
        <p:nvSpPr>
          <p:cNvPr id="7" name="Title 1"/>
          <p:cNvSpPr txBox="1">
            <a:spLocks/>
          </p:cNvSpPr>
          <p:nvPr/>
        </p:nvSpPr>
        <p:spPr>
          <a:xfrm>
            <a:off x="530225" y="1834123"/>
            <a:ext cx="2514600" cy="838200"/>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2800" b="0" kern="1200">
                <a:solidFill>
                  <a:schemeClr val="tx1">
                    <a:lumMod val="75000"/>
                    <a:lumOff val="25000"/>
                  </a:schemeClr>
                </a:solidFill>
                <a:latin typeface="+mj-lt"/>
                <a:ea typeface="+mj-ea"/>
                <a:cs typeface="+mj-cs"/>
              </a:defRPr>
            </a:lvl1pPr>
          </a:lstStyle>
          <a:p>
            <a:r>
              <a:rPr lang="en-US" dirty="0" smtClean="0">
                <a:latin typeface="Gill Sans MT" charset="0"/>
                <a:ea typeface="ＭＳ Ｐゴシック" charset="0"/>
                <a:cs typeface="ＭＳ Ｐゴシック" charset="0"/>
              </a:rPr>
              <a:t>Infrastructure and the locational decisions of firms</a:t>
            </a:r>
            <a:endParaRPr lang="en-US" dirty="0">
              <a:latin typeface="Gill Sans MT" charset="0"/>
              <a:ea typeface="ＭＳ Ｐゴシック" charset="0"/>
              <a:cs typeface="ＭＳ Ｐゴシック"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5838420"/>
              </p:ext>
            </p:extLst>
          </p:nvPr>
        </p:nvGraphicFramePr>
        <p:xfrm>
          <a:off x="4329113" y="609600"/>
          <a:ext cx="4114800" cy="546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153505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2913</TotalTime>
  <Words>1789</Words>
  <Application>Microsoft Macintosh PowerPoint</Application>
  <PresentationFormat>On-screen Show (4:3)</PresentationFormat>
  <Paragraphs>232</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Capital</vt:lpstr>
      <vt:lpstr>Actors and Agency in Infrastructure…and the role of the Planner</vt:lpstr>
      <vt:lpstr>PowerPoint Presentation</vt:lpstr>
      <vt:lpstr>Structure</vt:lpstr>
      <vt:lpstr>I. Infrastructure in Africa</vt:lpstr>
      <vt:lpstr>Spatial Dimensions</vt:lpstr>
      <vt:lpstr>II. Splintering Urbanism</vt:lpstr>
      <vt:lpstr>II. Splintering Urbanism</vt:lpstr>
      <vt:lpstr>II. Splintering Urbanism</vt:lpstr>
      <vt:lpstr>II. Splintering Urbanism</vt:lpstr>
      <vt:lpstr>II. Splintering Urbanism</vt:lpstr>
      <vt:lpstr>II. Splintering Urbanism</vt:lpstr>
      <vt:lpstr>III. Spatial Planning and Infrastructure</vt:lpstr>
      <vt:lpstr>III. Spatial Planning and Infrastructure</vt:lpstr>
      <vt:lpstr>IV. Actors and Agency in Infrastructure Delivery</vt:lpstr>
      <vt:lpstr>IV. Actors and Agency in Infrastructure Delivery</vt:lpstr>
      <vt:lpstr>IV. Actors and Agency in Infrastructure Delivery</vt:lpstr>
      <vt:lpstr>IV. Actors and Agency in Infrastructure Delivery</vt:lpstr>
      <vt:lpstr>IV. Actors and Agency in Infrastructure Delivery</vt:lpstr>
      <vt:lpstr>IV. Actors and Agency in Infrastructure Delivery</vt:lpstr>
      <vt:lpstr>V.  Re-conceptualizing infrastructure</vt:lpstr>
      <vt:lpstr>IV.  Re-conceptualizing infrastructure</vt:lpstr>
      <vt:lpstr>IV.  Re-conceptualizing infrastructure</vt:lpstr>
      <vt:lpstr>IV.  Re-conceptualizing infrastructure</vt:lpstr>
      <vt:lpstr>IV.  Re-conceptualizing infrastructure</vt:lpstr>
      <vt:lpstr>The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46</cp:revision>
  <dcterms:created xsi:type="dcterms:W3CDTF">2011-12-01T12:25:08Z</dcterms:created>
  <dcterms:modified xsi:type="dcterms:W3CDTF">2012-07-13T10:51:42Z</dcterms:modified>
</cp:coreProperties>
</file>